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59" r:id="rId4"/>
    <p:sldId id="261" r:id="rId5"/>
    <p:sldId id="262" r:id="rId6"/>
    <p:sldId id="274" r:id="rId7"/>
    <p:sldId id="275" r:id="rId8"/>
    <p:sldId id="283" r:id="rId9"/>
    <p:sldId id="276" r:id="rId10"/>
    <p:sldId id="277" r:id="rId11"/>
    <p:sldId id="278" r:id="rId12"/>
    <p:sldId id="263" r:id="rId13"/>
    <p:sldId id="279" r:id="rId14"/>
    <p:sldId id="280" r:id="rId15"/>
    <p:sldId id="282" r:id="rId16"/>
    <p:sldId id="284" r:id="rId17"/>
    <p:sldId id="281" r:id="rId18"/>
    <p:sldId id="264" r:id="rId19"/>
    <p:sldId id="265" r:id="rId20"/>
    <p:sldId id="266" r:id="rId21"/>
    <p:sldId id="267" r:id="rId22"/>
    <p:sldId id="268" r:id="rId23"/>
    <p:sldId id="269" r:id="rId24"/>
    <p:sldId id="271" r:id="rId25"/>
    <p:sldId id="272" r:id="rId26"/>
    <p:sldId id="273"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F9E62C2-F016-4343-BEEB-892A8FA785D9}" type="datetimeFigureOut">
              <a:rPr lang="en-US" smtClean="0"/>
              <a:t>12/21/2017</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C1D1430-E248-4EA7-93F0-FE745D13A423}"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505131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E62C2-F016-4343-BEEB-892A8FA785D9}" type="datetimeFigureOut">
              <a:rPr lang="en-US" smtClean="0"/>
              <a:t>12/21/2017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2409146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E62C2-F016-4343-BEEB-892A8FA785D9}" type="datetimeFigureOut">
              <a:rPr lang="en-US" smtClean="0"/>
              <a:t>12/21/2017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3642388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E62C2-F016-4343-BEEB-892A8FA785D9}" type="datetimeFigureOut">
              <a:rPr lang="en-US" smtClean="0"/>
              <a:t>12/21/2017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927788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F9E62C2-F016-4343-BEEB-892A8FA785D9}" type="datetimeFigureOut">
              <a:rPr lang="en-US" smtClean="0"/>
              <a:t>12/21/2017</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C1D1430-E248-4EA7-93F0-FE745D13A423}"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12606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9E62C2-F016-4343-BEEB-892A8FA785D9}" type="datetimeFigureOut">
              <a:rPr lang="en-US" smtClean="0"/>
              <a:t>12/21/2017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1960488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9E62C2-F016-4343-BEEB-892A8FA785D9}" type="datetimeFigureOut">
              <a:rPr lang="en-US" smtClean="0"/>
              <a:t>12/21/2017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2007587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9E62C2-F016-4343-BEEB-892A8FA785D9}" type="datetimeFigureOut">
              <a:rPr lang="en-US" smtClean="0"/>
              <a:t>12/21/2017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2776231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9E62C2-F016-4343-BEEB-892A8FA785D9}" type="datetimeFigureOut">
              <a:rPr lang="en-US" smtClean="0"/>
              <a:t>12/21/2017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D1430-E248-4EA7-93F0-FE745D13A423}" type="slidenum">
              <a:rPr lang="en-US" smtClean="0"/>
              <a:t>‹#›</a:t>
            </a:fld>
            <a:endParaRPr lang="en-US"/>
          </a:p>
        </p:txBody>
      </p:sp>
    </p:spTree>
    <p:extLst>
      <p:ext uri="{BB962C8B-B14F-4D97-AF65-F5344CB8AC3E}">
        <p14:creationId xmlns:p14="http://schemas.microsoft.com/office/powerpoint/2010/main" val="2470176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F9E62C2-F016-4343-BEEB-892A8FA785D9}" type="datetimeFigureOut">
              <a:rPr lang="en-US" smtClean="0"/>
              <a:t>12/21/2017</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C1D1430-E248-4EA7-93F0-FE745D13A423}"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13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F9E62C2-F016-4343-BEEB-892A8FA785D9}" type="datetimeFigureOut">
              <a:rPr lang="en-US" smtClean="0"/>
              <a:t>12/21/2017</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C1D1430-E248-4EA7-93F0-FE745D13A423}"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9440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F9E62C2-F016-4343-BEEB-892A8FA785D9}" type="datetimeFigureOut">
              <a:rPr lang="en-US" smtClean="0"/>
              <a:t>12/21/2017</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C1D1430-E248-4EA7-93F0-FE745D13A423}"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66210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public.tableau.com/profile/gayatri.balakrishnan#!/vizhome/CS410FederatedForumsVisualization/MostPopularThreads" TargetMode="External"/><Relationship Id="rId5" Type="http://schemas.openxmlformats.org/officeDocument/2006/relationships/hyperlink" Target="https://public.tableau.com/profile/gayatri.balakrishnan#!/vizhome/CS410FederatedForumsVisualization/MostViewedThreads" TargetMode="External"/><Relationship Id="rId4" Type="http://schemas.openxmlformats.org/officeDocument/2006/relationships/hyperlink" Target="https://public.tableau.com/profile/gayatri.balakrishnan#!/vizhome/CS410FederatedForumsVisualization/MostPopularandMostViewedThreadsbyYear"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hyperlink" Target="http://www.thefinanceforums.com/"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hyperlink" Target="http://www.thefinanceforums.com/" TargetMode="External"/><Relationship Id="rId3" Type="http://schemas.openxmlformats.org/officeDocument/2006/relationships/slideLayout" Target="../slideLayouts/slideLayout2.xml"/><Relationship Id="rId7" Type="http://schemas.openxmlformats.org/officeDocument/2006/relationships/hyperlink" Target="https://doc.scrapy.org/en/1.4/intro/tutorial.html#intro-tutorial"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hyperlink" Target="http://scikit-learn.org/stable/tutorial/text_analytics/working_with_text_data.html" TargetMode="External"/><Relationship Id="rId5" Type="http://schemas.openxmlformats.org/officeDocument/2006/relationships/hyperlink" Target="https://medium.com/mlreview/topic-modeling-with-scikit-learn-e80d33668730" TargetMode="External"/><Relationship Id="rId10" Type="http://schemas.openxmlformats.org/officeDocument/2006/relationships/image" Target="../media/image1.png"/><Relationship Id="rId4" Type="http://schemas.openxmlformats.org/officeDocument/2006/relationships/hyperlink" Target="https://wiki.illinois.edu/wiki/pages/viewpage.action?spaceKey=timanpub&amp;title=Federated+Online+Forum+Portal" TargetMode="External"/><Relationship Id="rId9" Type="http://schemas.openxmlformats.org/officeDocument/2006/relationships/hyperlink" Target="http://aclweb.org/anthology/D/D12/D12-1087.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6333C-12DB-407D-AC0B-D39CB08FB688}"/>
              </a:ext>
            </a:extLst>
          </p:cNvPr>
          <p:cNvSpPr>
            <a:spLocks noGrp="1"/>
          </p:cNvSpPr>
          <p:nvPr>
            <p:ph type="ctrTitle"/>
          </p:nvPr>
        </p:nvSpPr>
        <p:spPr>
          <a:xfrm>
            <a:off x="1915126" y="2174348"/>
            <a:ext cx="8361229" cy="2098226"/>
          </a:xfrm>
        </p:spPr>
        <p:txBody>
          <a:bodyPr/>
          <a:lstStyle/>
          <a:p>
            <a:br>
              <a:rPr lang="en-US" dirty="0"/>
            </a:br>
            <a:r>
              <a:rPr lang="en-US" dirty="0"/>
              <a:t> Federated Portal for Finance Forums </a:t>
            </a:r>
          </a:p>
        </p:txBody>
      </p:sp>
      <p:sp>
        <p:nvSpPr>
          <p:cNvPr id="3" name="Subtitle 2">
            <a:extLst>
              <a:ext uri="{FF2B5EF4-FFF2-40B4-BE49-F238E27FC236}">
                <a16:creationId xmlns:a16="http://schemas.microsoft.com/office/drawing/2014/main" id="{77806023-7A03-42B0-AB8F-5176F971812E}"/>
              </a:ext>
            </a:extLst>
          </p:cNvPr>
          <p:cNvSpPr>
            <a:spLocks noGrp="1"/>
          </p:cNvSpPr>
          <p:nvPr>
            <p:ph type="subTitle" idx="1"/>
          </p:nvPr>
        </p:nvSpPr>
        <p:spPr>
          <a:xfrm>
            <a:off x="2679905" y="4333783"/>
            <a:ext cx="6831673" cy="1086237"/>
          </a:xfrm>
        </p:spPr>
        <p:txBody>
          <a:bodyPr>
            <a:normAutofit fontScale="92500" lnSpcReduction="10000"/>
          </a:bodyPr>
          <a:lstStyle/>
          <a:p>
            <a:r>
              <a:rPr lang="en-US" dirty="0"/>
              <a:t>CS 410 Text Retrieval and Mining </a:t>
            </a:r>
          </a:p>
          <a:p>
            <a:r>
              <a:rPr lang="en-US" dirty="0"/>
              <a:t>MCSDS Course Final Project</a:t>
            </a:r>
          </a:p>
          <a:p>
            <a:r>
              <a:rPr lang="en-US" dirty="0"/>
              <a:t>Gayatri Balakrishnan(gayatri3)</a:t>
            </a:r>
          </a:p>
        </p:txBody>
      </p:sp>
      <p:pic>
        <p:nvPicPr>
          <p:cNvPr id="8" name="Audio 7">
            <a:hlinkClick r:id="" action="ppaction://media"/>
            <a:extLst>
              <a:ext uri="{FF2B5EF4-FFF2-40B4-BE49-F238E27FC236}">
                <a16:creationId xmlns:a16="http://schemas.microsoft.com/office/drawing/2014/main" id="{30E2DCC6-A9B5-4465-B2CB-C7D25C267D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9550784"/>
      </p:ext>
    </p:extLst>
  </p:cSld>
  <p:clrMapOvr>
    <a:masterClrMapping/>
  </p:clrMapOvr>
  <mc:AlternateContent xmlns:mc="http://schemas.openxmlformats.org/markup-compatibility/2006">
    <mc:Choice xmlns:p14="http://schemas.microsoft.com/office/powerpoint/2010/main" Requires="p14">
      <p:transition spd="slow" p14:dur="2000" advTm="10978"/>
    </mc:Choice>
    <mc:Fallback>
      <p:transition spd="slow" advTm="10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658697"/>
            <a:ext cx="9601200" cy="3581400"/>
          </a:xfrm>
        </p:spPr>
        <p:txBody>
          <a:bodyPr/>
          <a:lstStyle/>
          <a:p>
            <a:r>
              <a:rPr lang="en-US" dirty="0"/>
              <a:t>Part 2: Training the classifier</a:t>
            </a:r>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86B4280-0C33-4E0B-8F3B-9D21945627A8}"/>
              </a:ext>
            </a:extLst>
          </p:cNvPr>
          <p:cNvPicPr>
            <a:picLocks noChangeAspect="1"/>
          </p:cNvPicPr>
          <p:nvPr/>
        </p:nvPicPr>
        <p:blipFill>
          <a:blip r:embed="rId4"/>
          <a:stretch>
            <a:fillRect/>
          </a:stretch>
        </p:blipFill>
        <p:spPr>
          <a:xfrm>
            <a:off x="1219899" y="965295"/>
            <a:ext cx="7898934" cy="2968203"/>
          </a:xfrm>
          <a:prstGeom prst="rect">
            <a:avLst/>
          </a:prstGeom>
        </p:spPr>
      </p:pic>
      <p:pic>
        <p:nvPicPr>
          <p:cNvPr id="7" name="Picture 6">
            <a:extLst>
              <a:ext uri="{FF2B5EF4-FFF2-40B4-BE49-F238E27FC236}">
                <a16:creationId xmlns:a16="http://schemas.microsoft.com/office/drawing/2014/main" id="{1616B284-5A2C-4804-9AC3-1642C80CE439}"/>
              </a:ext>
            </a:extLst>
          </p:cNvPr>
          <p:cNvPicPr>
            <a:picLocks noChangeAspect="1"/>
          </p:cNvPicPr>
          <p:nvPr/>
        </p:nvPicPr>
        <p:blipFill>
          <a:blip r:embed="rId5"/>
          <a:stretch>
            <a:fillRect/>
          </a:stretch>
        </p:blipFill>
        <p:spPr>
          <a:xfrm>
            <a:off x="1515922" y="3987632"/>
            <a:ext cx="6931791" cy="2870367"/>
          </a:xfrm>
          <a:prstGeom prst="rect">
            <a:avLst/>
          </a:prstGeom>
        </p:spPr>
      </p:pic>
      <p:pic>
        <p:nvPicPr>
          <p:cNvPr id="8" name="Audio 7">
            <a:hlinkClick r:id="" action="ppaction://media"/>
            <a:extLst>
              <a:ext uri="{FF2B5EF4-FFF2-40B4-BE49-F238E27FC236}">
                <a16:creationId xmlns:a16="http://schemas.microsoft.com/office/drawing/2014/main" id="{D3FEBF9C-36DF-4361-B4BA-68003A44F7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7850769"/>
      </p:ext>
    </p:extLst>
  </p:cSld>
  <p:clrMapOvr>
    <a:masterClrMapping/>
  </p:clrMapOvr>
  <mc:AlternateContent xmlns:mc="http://schemas.openxmlformats.org/markup-compatibility/2006">
    <mc:Choice xmlns:p14="http://schemas.microsoft.com/office/powerpoint/2010/main" Requires="p14">
      <p:transition spd="slow" p14:dur="2000" advTm="9260"/>
    </mc:Choice>
    <mc:Fallback>
      <p:transition spd="slow" advTm="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658697"/>
            <a:ext cx="9601200" cy="3581400"/>
          </a:xfrm>
        </p:spPr>
        <p:txBody>
          <a:bodyPr/>
          <a:lstStyle/>
          <a:p>
            <a:r>
              <a:rPr lang="en-US" dirty="0"/>
              <a:t>Part 2: Training the classifier</a:t>
            </a:r>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B9EF1634-F029-4C2A-9BDF-B386630EFC69}"/>
              </a:ext>
            </a:extLst>
          </p:cNvPr>
          <p:cNvPicPr>
            <a:picLocks noChangeAspect="1"/>
          </p:cNvPicPr>
          <p:nvPr/>
        </p:nvPicPr>
        <p:blipFill>
          <a:blip r:embed="rId4"/>
          <a:stretch>
            <a:fillRect/>
          </a:stretch>
        </p:blipFill>
        <p:spPr>
          <a:xfrm>
            <a:off x="1219899" y="1199625"/>
            <a:ext cx="6259096" cy="4629123"/>
          </a:xfrm>
          <a:prstGeom prst="rect">
            <a:avLst/>
          </a:prstGeom>
        </p:spPr>
      </p:pic>
      <p:pic>
        <p:nvPicPr>
          <p:cNvPr id="5" name="Picture 4">
            <a:extLst>
              <a:ext uri="{FF2B5EF4-FFF2-40B4-BE49-F238E27FC236}">
                <a16:creationId xmlns:a16="http://schemas.microsoft.com/office/drawing/2014/main" id="{A8AC9890-B030-4D3A-8AD2-E5143BC1DD5D}"/>
              </a:ext>
            </a:extLst>
          </p:cNvPr>
          <p:cNvPicPr>
            <a:picLocks noChangeAspect="1"/>
          </p:cNvPicPr>
          <p:nvPr/>
        </p:nvPicPr>
        <p:blipFill>
          <a:blip r:embed="rId5"/>
          <a:stretch>
            <a:fillRect/>
          </a:stretch>
        </p:blipFill>
        <p:spPr>
          <a:xfrm>
            <a:off x="6489541" y="4977360"/>
            <a:ext cx="5439605" cy="1702775"/>
          </a:xfrm>
          <a:prstGeom prst="rect">
            <a:avLst/>
          </a:prstGeom>
        </p:spPr>
      </p:pic>
      <p:pic>
        <p:nvPicPr>
          <p:cNvPr id="8" name="Audio 7">
            <a:hlinkClick r:id="" action="ppaction://media"/>
            <a:extLst>
              <a:ext uri="{FF2B5EF4-FFF2-40B4-BE49-F238E27FC236}">
                <a16:creationId xmlns:a16="http://schemas.microsoft.com/office/drawing/2014/main" id="{F4D5D96F-41DC-4772-BE94-09160BD911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14564600"/>
      </p:ext>
    </p:extLst>
  </p:cSld>
  <p:clrMapOvr>
    <a:masterClrMapping/>
  </p:clrMapOvr>
  <mc:AlternateContent xmlns:mc="http://schemas.openxmlformats.org/markup-compatibility/2006">
    <mc:Choice xmlns:p14="http://schemas.microsoft.com/office/powerpoint/2010/main" Requires="p14">
      <p:transition spd="slow" p14:dur="2000" advTm="8345"/>
    </mc:Choice>
    <mc:Fallback>
      <p:transition spd="slow" advTm="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A1D3-ACF1-426E-A287-0DF300B894FE}"/>
              </a:ext>
            </a:extLst>
          </p:cNvPr>
          <p:cNvSpPr>
            <a:spLocks noGrp="1"/>
          </p:cNvSpPr>
          <p:nvPr>
            <p:ph type="title"/>
          </p:nvPr>
        </p:nvSpPr>
        <p:spPr>
          <a:xfrm>
            <a:off x="1295400" y="140516"/>
            <a:ext cx="9601200" cy="740328"/>
          </a:xfrm>
        </p:spPr>
        <p:txBody>
          <a:bodyPr/>
          <a:lstStyle/>
          <a:p>
            <a:r>
              <a:rPr lang="en-US" dirty="0"/>
              <a:t>Steps to execute</a:t>
            </a:r>
          </a:p>
        </p:txBody>
      </p:sp>
      <p:sp>
        <p:nvSpPr>
          <p:cNvPr id="3" name="Content Placeholder 2">
            <a:extLst>
              <a:ext uri="{FF2B5EF4-FFF2-40B4-BE49-F238E27FC236}">
                <a16:creationId xmlns:a16="http://schemas.microsoft.com/office/drawing/2014/main" id="{0B84E2D8-663D-4A08-B2B9-3E6E9F22765B}"/>
              </a:ext>
            </a:extLst>
          </p:cNvPr>
          <p:cNvSpPr>
            <a:spLocks noGrp="1"/>
          </p:cNvSpPr>
          <p:nvPr>
            <p:ph idx="1"/>
          </p:nvPr>
        </p:nvSpPr>
        <p:spPr>
          <a:xfrm>
            <a:off x="1455490" y="805342"/>
            <a:ext cx="9601200" cy="5431697"/>
          </a:xfrm>
        </p:spPr>
        <p:txBody>
          <a:bodyPr>
            <a:normAutofit/>
          </a:bodyPr>
          <a:lstStyle/>
          <a:p>
            <a:pPr marL="0" indent="0">
              <a:buNone/>
            </a:pPr>
            <a:r>
              <a:rPr lang="en-US" sz="1400" dirty="0"/>
              <a:t>Part 3: Creating the Topic Map</a:t>
            </a:r>
          </a:p>
          <a:p>
            <a:pPr marL="0" indent="0">
              <a:buNone/>
            </a:pPr>
            <a:r>
              <a:rPr lang="en-US" sz="1400" dirty="0"/>
              <a:t>1. Download the </a:t>
            </a:r>
            <a:r>
              <a:rPr lang="en-US" sz="1400" dirty="0" err="1"/>
              <a:t>NMF_LDA_TopicMap</a:t>
            </a:r>
            <a:r>
              <a:rPr lang="en-US" sz="1400" dirty="0"/>
              <a:t> </a:t>
            </a:r>
            <a:r>
              <a:rPr lang="en-US" sz="1400" dirty="0" err="1"/>
              <a:t>IPython</a:t>
            </a:r>
            <a:r>
              <a:rPr lang="en-US" sz="1400" dirty="0"/>
              <a:t> notebook.</a:t>
            </a:r>
          </a:p>
          <a:p>
            <a:pPr marL="0" indent="0">
              <a:buNone/>
            </a:pPr>
            <a:r>
              <a:rPr lang="en-US" sz="1400" dirty="0"/>
              <a:t>2. Copy the </a:t>
            </a:r>
            <a:r>
              <a:rPr lang="en-US" sz="1400" dirty="0" err="1"/>
              <a:t>json</a:t>
            </a:r>
            <a:r>
              <a:rPr lang="en-US" sz="1400" dirty="0"/>
              <a:t> file </a:t>
            </a:r>
            <a:r>
              <a:rPr lang="en-US" sz="1400" dirty="0" err="1"/>
              <a:t>financetopics.json</a:t>
            </a:r>
            <a:r>
              <a:rPr lang="en-US" sz="1400" dirty="0"/>
              <a:t> from Part 1 above to the same path as the </a:t>
            </a:r>
            <a:r>
              <a:rPr lang="en-US" sz="1400" dirty="0" err="1"/>
              <a:t>NMF_LDA_TopicMap</a:t>
            </a:r>
            <a:r>
              <a:rPr lang="en-US" sz="1400" dirty="0"/>
              <a:t> </a:t>
            </a:r>
            <a:r>
              <a:rPr lang="en-US" sz="1400" dirty="0" err="1"/>
              <a:t>IPython</a:t>
            </a:r>
            <a:r>
              <a:rPr lang="en-US" sz="1400" dirty="0"/>
              <a:t> notebook.</a:t>
            </a:r>
          </a:p>
          <a:p>
            <a:pPr marL="0" indent="0">
              <a:buNone/>
            </a:pPr>
            <a:r>
              <a:rPr lang="en-US" sz="1400" dirty="0"/>
              <a:t>3. In the </a:t>
            </a:r>
            <a:r>
              <a:rPr lang="en-US" sz="1400" dirty="0" err="1"/>
              <a:t>NMF_LDA_TopicMap</a:t>
            </a:r>
            <a:r>
              <a:rPr lang="en-US" sz="1400" dirty="0"/>
              <a:t> </a:t>
            </a:r>
            <a:r>
              <a:rPr lang="en-US" sz="1400" dirty="0" err="1"/>
              <a:t>IPython</a:t>
            </a:r>
            <a:r>
              <a:rPr lang="en-US" sz="1400" dirty="0"/>
              <a:t> notebook, replace the path in this line with wherever you want the output file to be created:</a:t>
            </a:r>
          </a:p>
          <a:p>
            <a:pPr marL="0" indent="0">
              <a:buNone/>
            </a:pPr>
            <a:r>
              <a:rPr lang="en-US" sz="1400" dirty="0"/>
              <a:t>filename="C:\Users\gayat\ipythonnotebooks\output.txt"</a:t>
            </a:r>
          </a:p>
          <a:p>
            <a:pPr marL="0" indent="0">
              <a:buNone/>
            </a:pPr>
            <a:r>
              <a:rPr lang="en-US" sz="1400" dirty="0"/>
              <a:t>4. Run the </a:t>
            </a:r>
            <a:r>
              <a:rPr lang="en-US" sz="1400" dirty="0" err="1"/>
              <a:t>NMF_LDA_TopicMap</a:t>
            </a:r>
            <a:r>
              <a:rPr lang="en-US" sz="1400" dirty="0"/>
              <a:t> </a:t>
            </a:r>
            <a:r>
              <a:rPr lang="en-US" sz="1400" dirty="0" err="1"/>
              <a:t>IPython</a:t>
            </a:r>
            <a:r>
              <a:rPr lang="en-US" sz="1400" dirty="0"/>
              <a:t> notebook</a:t>
            </a:r>
          </a:p>
        </p:txBody>
      </p:sp>
      <p:pic>
        <p:nvPicPr>
          <p:cNvPr id="4" name="Audio 3">
            <a:hlinkClick r:id="" action="ppaction://media"/>
            <a:extLst>
              <a:ext uri="{FF2B5EF4-FFF2-40B4-BE49-F238E27FC236}">
                <a16:creationId xmlns:a16="http://schemas.microsoft.com/office/drawing/2014/main" id="{49F4F56B-DB90-459A-8AB9-83D10CA644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3935033"/>
      </p:ext>
    </p:extLst>
  </p:cSld>
  <p:clrMapOvr>
    <a:masterClrMapping/>
  </p:clrMapOvr>
  <mc:AlternateContent xmlns:mc="http://schemas.openxmlformats.org/markup-compatibility/2006">
    <mc:Choice xmlns:p14="http://schemas.microsoft.com/office/powerpoint/2010/main" Requires="p14">
      <p:transition spd="slow" p14:dur="2000" advTm="22257"/>
    </mc:Choice>
    <mc:Fallback>
      <p:transition spd="slow" advTm="2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658697"/>
            <a:ext cx="9601200" cy="3581400"/>
          </a:xfrm>
        </p:spPr>
        <p:txBody>
          <a:bodyPr/>
          <a:lstStyle/>
          <a:p>
            <a:r>
              <a:rPr lang="en-US" dirty="0"/>
              <a:t>Part 3: Creating the Topic Map</a:t>
            </a:r>
          </a:p>
          <a:p>
            <a:endParaRPr lang="en-US" dirty="0"/>
          </a:p>
          <a:p>
            <a:pPr marL="0" indent="0">
              <a:buNone/>
            </a:pPr>
            <a:endParaRPr lang="en-US" dirty="0"/>
          </a:p>
        </p:txBody>
      </p:sp>
      <p:pic>
        <p:nvPicPr>
          <p:cNvPr id="6" name="Picture 5">
            <a:extLst>
              <a:ext uri="{FF2B5EF4-FFF2-40B4-BE49-F238E27FC236}">
                <a16:creationId xmlns:a16="http://schemas.microsoft.com/office/drawing/2014/main" id="{01EFD6F9-2673-493D-9400-8FB6D0BDFA13}"/>
              </a:ext>
            </a:extLst>
          </p:cNvPr>
          <p:cNvPicPr>
            <a:picLocks noChangeAspect="1"/>
          </p:cNvPicPr>
          <p:nvPr/>
        </p:nvPicPr>
        <p:blipFill>
          <a:blip r:embed="rId4"/>
          <a:stretch>
            <a:fillRect/>
          </a:stretch>
        </p:blipFill>
        <p:spPr>
          <a:xfrm>
            <a:off x="1219899" y="1007997"/>
            <a:ext cx="5113789" cy="1776438"/>
          </a:xfrm>
          <a:prstGeom prst="rect">
            <a:avLst/>
          </a:prstGeom>
        </p:spPr>
      </p:pic>
      <p:pic>
        <p:nvPicPr>
          <p:cNvPr id="7" name="Picture 6">
            <a:extLst>
              <a:ext uri="{FF2B5EF4-FFF2-40B4-BE49-F238E27FC236}">
                <a16:creationId xmlns:a16="http://schemas.microsoft.com/office/drawing/2014/main" id="{ABEECF9D-EE45-4513-9BD4-6C1C167F1F94}"/>
              </a:ext>
            </a:extLst>
          </p:cNvPr>
          <p:cNvPicPr>
            <a:picLocks noChangeAspect="1"/>
          </p:cNvPicPr>
          <p:nvPr/>
        </p:nvPicPr>
        <p:blipFill>
          <a:blip r:embed="rId5"/>
          <a:stretch>
            <a:fillRect/>
          </a:stretch>
        </p:blipFill>
        <p:spPr>
          <a:xfrm>
            <a:off x="1219899" y="3050061"/>
            <a:ext cx="5382237" cy="1715288"/>
          </a:xfrm>
          <a:prstGeom prst="rect">
            <a:avLst/>
          </a:prstGeom>
        </p:spPr>
      </p:pic>
      <p:pic>
        <p:nvPicPr>
          <p:cNvPr id="8" name="Audio 7">
            <a:hlinkClick r:id="" action="ppaction://media"/>
            <a:extLst>
              <a:ext uri="{FF2B5EF4-FFF2-40B4-BE49-F238E27FC236}">
                <a16:creationId xmlns:a16="http://schemas.microsoft.com/office/drawing/2014/main" id="{F90F2F2D-DA9B-472C-91FF-2EEA20D80A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65090788"/>
      </p:ext>
    </p:extLst>
  </p:cSld>
  <p:clrMapOvr>
    <a:masterClrMapping/>
  </p:clrMapOvr>
  <mc:AlternateContent xmlns:mc="http://schemas.openxmlformats.org/markup-compatibility/2006">
    <mc:Choice xmlns:p14="http://schemas.microsoft.com/office/powerpoint/2010/main" Requires="p14">
      <p:transition spd="slow" p14:dur="2000" advTm="7055"/>
    </mc:Choice>
    <mc:Fallback>
      <p:transition spd="slow" advTm="7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658697"/>
            <a:ext cx="9601200" cy="3581400"/>
          </a:xfrm>
        </p:spPr>
        <p:txBody>
          <a:bodyPr/>
          <a:lstStyle/>
          <a:p>
            <a:r>
              <a:rPr lang="en-US" dirty="0"/>
              <a:t>Part 3: Creating the Topic Map</a:t>
            </a:r>
          </a:p>
          <a:p>
            <a:endParaRPr lang="en-US" dirty="0"/>
          </a:p>
          <a:p>
            <a:pPr marL="0" indent="0">
              <a:buNone/>
            </a:pPr>
            <a:endParaRPr lang="en-US" dirty="0"/>
          </a:p>
        </p:txBody>
      </p:sp>
      <p:pic>
        <p:nvPicPr>
          <p:cNvPr id="8" name="Picture 7">
            <a:extLst>
              <a:ext uri="{FF2B5EF4-FFF2-40B4-BE49-F238E27FC236}">
                <a16:creationId xmlns:a16="http://schemas.microsoft.com/office/drawing/2014/main" id="{67A3BE69-9364-467A-8D7E-112632214200}"/>
              </a:ext>
            </a:extLst>
          </p:cNvPr>
          <p:cNvPicPr>
            <a:picLocks noChangeAspect="1"/>
          </p:cNvPicPr>
          <p:nvPr/>
        </p:nvPicPr>
        <p:blipFill>
          <a:blip r:embed="rId4"/>
          <a:stretch>
            <a:fillRect/>
          </a:stretch>
        </p:blipFill>
        <p:spPr>
          <a:xfrm>
            <a:off x="1420091" y="1033850"/>
            <a:ext cx="7942023" cy="5824150"/>
          </a:xfrm>
          <a:prstGeom prst="rect">
            <a:avLst/>
          </a:prstGeom>
        </p:spPr>
      </p:pic>
      <p:pic>
        <p:nvPicPr>
          <p:cNvPr id="9" name="Audio 8">
            <a:hlinkClick r:id="" action="ppaction://media"/>
            <a:extLst>
              <a:ext uri="{FF2B5EF4-FFF2-40B4-BE49-F238E27FC236}">
                <a16:creationId xmlns:a16="http://schemas.microsoft.com/office/drawing/2014/main" id="{80E1A181-05B6-47A9-BCB6-CB299DE45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57311935"/>
      </p:ext>
    </p:extLst>
  </p:cSld>
  <p:clrMapOvr>
    <a:masterClrMapping/>
  </p:clrMapOvr>
  <mc:AlternateContent xmlns:mc="http://schemas.openxmlformats.org/markup-compatibility/2006">
    <mc:Choice xmlns:p14="http://schemas.microsoft.com/office/powerpoint/2010/main" Requires="p14">
      <p:transition spd="slow" p14:dur="2000" advTm="14324"/>
    </mc:Choice>
    <mc:Fallback>
      <p:transition spd="slow" advTm="14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658697"/>
            <a:ext cx="9601200" cy="3581400"/>
          </a:xfrm>
        </p:spPr>
        <p:txBody>
          <a:bodyPr/>
          <a:lstStyle/>
          <a:p>
            <a:r>
              <a:rPr lang="en-US" dirty="0"/>
              <a:t>Part 3: Creating the Topic Map</a:t>
            </a:r>
          </a:p>
          <a:p>
            <a:endParaRPr lang="en-US" dirty="0"/>
          </a:p>
          <a:p>
            <a:pPr marL="0" indent="0">
              <a:buNone/>
            </a:pPr>
            <a:endParaRPr lang="en-US" dirty="0"/>
          </a:p>
        </p:txBody>
      </p:sp>
      <p:pic>
        <p:nvPicPr>
          <p:cNvPr id="5" name="Picture 4">
            <a:extLst>
              <a:ext uri="{FF2B5EF4-FFF2-40B4-BE49-F238E27FC236}">
                <a16:creationId xmlns:a16="http://schemas.microsoft.com/office/drawing/2014/main" id="{E537760A-4635-48C7-89D5-347D15EFF8DF}"/>
              </a:ext>
            </a:extLst>
          </p:cNvPr>
          <p:cNvPicPr>
            <a:picLocks noChangeAspect="1"/>
          </p:cNvPicPr>
          <p:nvPr/>
        </p:nvPicPr>
        <p:blipFill>
          <a:blip r:embed="rId4"/>
          <a:stretch>
            <a:fillRect/>
          </a:stretch>
        </p:blipFill>
        <p:spPr>
          <a:xfrm>
            <a:off x="1076705" y="1115735"/>
            <a:ext cx="7443900" cy="5498983"/>
          </a:xfrm>
          <a:prstGeom prst="rect">
            <a:avLst/>
          </a:prstGeom>
        </p:spPr>
      </p:pic>
      <p:pic>
        <p:nvPicPr>
          <p:cNvPr id="6" name="Audio 5">
            <a:hlinkClick r:id="" action="ppaction://media"/>
            <a:extLst>
              <a:ext uri="{FF2B5EF4-FFF2-40B4-BE49-F238E27FC236}">
                <a16:creationId xmlns:a16="http://schemas.microsoft.com/office/drawing/2014/main" id="{74705116-465A-4C9C-AC3E-A7922F313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26073118"/>
      </p:ext>
    </p:extLst>
  </p:cSld>
  <p:clrMapOvr>
    <a:masterClrMapping/>
  </p:clrMapOvr>
  <mc:AlternateContent xmlns:mc="http://schemas.openxmlformats.org/markup-compatibility/2006">
    <mc:Choice xmlns:p14="http://schemas.microsoft.com/office/powerpoint/2010/main" Requires="p14">
      <p:transition spd="slow" p14:dur="2000" advTm="8901"/>
    </mc:Choice>
    <mc:Fallback>
      <p:transition spd="slow" advTm="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A1D3-ACF1-426E-A287-0DF300B894FE}"/>
              </a:ext>
            </a:extLst>
          </p:cNvPr>
          <p:cNvSpPr>
            <a:spLocks noGrp="1"/>
          </p:cNvSpPr>
          <p:nvPr>
            <p:ph type="title"/>
          </p:nvPr>
        </p:nvSpPr>
        <p:spPr>
          <a:xfrm>
            <a:off x="1295400" y="140516"/>
            <a:ext cx="9601200" cy="740328"/>
          </a:xfrm>
        </p:spPr>
        <p:txBody>
          <a:bodyPr/>
          <a:lstStyle/>
          <a:p>
            <a:r>
              <a:rPr lang="en-US" dirty="0"/>
              <a:t>Steps to execute</a:t>
            </a:r>
          </a:p>
        </p:txBody>
      </p:sp>
      <p:sp>
        <p:nvSpPr>
          <p:cNvPr id="3" name="Content Placeholder 2">
            <a:extLst>
              <a:ext uri="{FF2B5EF4-FFF2-40B4-BE49-F238E27FC236}">
                <a16:creationId xmlns:a16="http://schemas.microsoft.com/office/drawing/2014/main" id="{0B84E2D8-663D-4A08-B2B9-3E6E9F22765B}"/>
              </a:ext>
            </a:extLst>
          </p:cNvPr>
          <p:cNvSpPr>
            <a:spLocks noGrp="1"/>
          </p:cNvSpPr>
          <p:nvPr>
            <p:ph idx="1"/>
          </p:nvPr>
        </p:nvSpPr>
        <p:spPr>
          <a:xfrm>
            <a:off x="1455490" y="805342"/>
            <a:ext cx="9601200" cy="5431697"/>
          </a:xfrm>
        </p:spPr>
        <p:txBody>
          <a:bodyPr>
            <a:normAutofit/>
          </a:bodyPr>
          <a:lstStyle/>
          <a:p>
            <a:pPr marL="0" indent="0">
              <a:buNone/>
            </a:pPr>
            <a:r>
              <a:rPr lang="en-US" sz="1400" dirty="0"/>
              <a:t>Part 4: Visualization of the data</a:t>
            </a:r>
          </a:p>
          <a:p>
            <a:pPr marL="0" indent="0">
              <a:buNone/>
            </a:pPr>
            <a:r>
              <a:rPr lang="en-US" sz="1400" dirty="0"/>
              <a:t>The </a:t>
            </a:r>
            <a:r>
              <a:rPr lang="en-US" sz="1400" dirty="0" err="1"/>
              <a:t>json</a:t>
            </a:r>
            <a:r>
              <a:rPr lang="en-US" sz="1400" dirty="0"/>
              <a:t> file from Part 1 above was used to create a quick visualization of top trending forum threads by views, replies and dates. This visualization is available here:</a:t>
            </a:r>
          </a:p>
          <a:p>
            <a:r>
              <a:rPr lang="en-US" sz="1400" dirty="0">
                <a:hlinkClick r:id="rId4"/>
              </a:rPr>
              <a:t>https://public.tableau.com/profile/gayatri.balakrishnan#!/vizhome/CS410FederatedForumsVisualization/MostPopularandMostViewedThreadsbyYear</a:t>
            </a:r>
            <a:r>
              <a:rPr lang="en-US" sz="1400" dirty="0"/>
              <a:t> </a:t>
            </a:r>
          </a:p>
          <a:p>
            <a:r>
              <a:rPr lang="en-US" sz="1400" dirty="0">
                <a:hlinkClick r:id="rId5"/>
              </a:rPr>
              <a:t>https://public.tableau.com/profile/gayatri.balakrishnan#!/vizhome/CS410FederatedForumsVisualization/MostViewedThreads</a:t>
            </a:r>
            <a:r>
              <a:rPr lang="en-US" sz="1400" dirty="0"/>
              <a:t> </a:t>
            </a:r>
          </a:p>
          <a:p>
            <a:r>
              <a:rPr lang="en-US" sz="1400" dirty="0">
                <a:hlinkClick r:id="rId6"/>
              </a:rPr>
              <a:t>https://public.tableau.com/profile/gayatri.balakrishnan#!/vizhome/CS410FederatedForumsVisualization/MostPopularThreads</a:t>
            </a:r>
            <a:endParaRPr lang="en-US" sz="1400" dirty="0"/>
          </a:p>
        </p:txBody>
      </p:sp>
      <p:pic>
        <p:nvPicPr>
          <p:cNvPr id="4" name="Audio 3">
            <a:hlinkClick r:id="" action="ppaction://media"/>
            <a:extLst>
              <a:ext uri="{FF2B5EF4-FFF2-40B4-BE49-F238E27FC236}">
                <a16:creationId xmlns:a16="http://schemas.microsoft.com/office/drawing/2014/main" id="{1AB0EFAD-AD97-445E-B7D8-076A751752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3136949"/>
      </p:ext>
    </p:extLst>
  </p:cSld>
  <p:clrMapOvr>
    <a:masterClrMapping/>
  </p:clrMapOvr>
  <mc:AlternateContent xmlns:mc="http://schemas.openxmlformats.org/markup-compatibility/2006">
    <mc:Choice xmlns:p14="http://schemas.microsoft.com/office/powerpoint/2010/main" Requires="p14">
      <p:transition spd="slow" p14:dur="2000" advTm="13775"/>
    </mc:Choice>
    <mc:Fallback>
      <p:transition spd="slow" advTm="13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658697"/>
            <a:ext cx="9601200" cy="3581400"/>
          </a:xfrm>
        </p:spPr>
        <p:txBody>
          <a:bodyPr/>
          <a:lstStyle/>
          <a:p>
            <a:r>
              <a:rPr lang="en-US" dirty="0"/>
              <a:t>Part 4: Visualization of the data</a:t>
            </a:r>
          </a:p>
          <a:p>
            <a:endParaRPr lang="en-US" dirty="0"/>
          </a:p>
          <a:p>
            <a:pPr marL="0" indent="0">
              <a:buNone/>
            </a:pPr>
            <a:endParaRPr lang="en-US" dirty="0"/>
          </a:p>
        </p:txBody>
      </p:sp>
      <p:pic>
        <p:nvPicPr>
          <p:cNvPr id="5" name="Picture 4">
            <a:extLst>
              <a:ext uri="{FF2B5EF4-FFF2-40B4-BE49-F238E27FC236}">
                <a16:creationId xmlns:a16="http://schemas.microsoft.com/office/drawing/2014/main" id="{CE464389-AD02-49FC-948B-F5ED23687E40}"/>
              </a:ext>
            </a:extLst>
          </p:cNvPr>
          <p:cNvPicPr>
            <a:picLocks noChangeAspect="1"/>
          </p:cNvPicPr>
          <p:nvPr/>
        </p:nvPicPr>
        <p:blipFill>
          <a:blip r:embed="rId4"/>
          <a:stretch>
            <a:fillRect/>
          </a:stretch>
        </p:blipFill>
        <p:spPr>
          <a:xfrm>
            <a:off x="1281040" y="1007997"/>
            <a:ext cx="6787281" cy="5616429"/>
          </a:xfrm>
          <a:prstGeom prst="rect">
            <a:avLst/>
          </a:prstGeom>
        </p:spPr>
      </p:pic>
      <p:pic>
        <p:nvPicPr>
          <p:cNvPr id="6" name="Audio 5">
            <a:hlinkClick r:id="" action="ppaction://media"/>
            <a:extLst>
              <a:ext uri="{FF2B5EF4-FFF2-40B4-BE49-F238E27FC236}">
                <a16:creationId xmlns:a16="http://schemas.microsoft.com/office/drawing/2014/main" id="{5689E041-9F40-4612-838B-066A659BE0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4681023"/>
      </p:ext>
    </p:extLst>
  </p:cSld>
  <p:clrMapOvr>
    <a:masterClrMapping/>
  </p:clrMapOvr>
  <mc:AlternateContent xmlns:mc="http://schemas.openxmlformats.org/markup-compatibility/2006">
    <mc:Choice xmlns:p14="http://schemas.microsoft.com/office/powerpoint/2010/main" Requires="p14">
      <p:transition spd="slow" p14:dur="2000" advTm="12529"/>
    </mc:Choice>
    <mc:Fallback>
      <p:transition spd="slow" advTm="12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866C-7153-41A7-BB8E-65C6B1D43829}"/>
              </a:ext>
            </a:extLst>
          </p:cNvPr>
          <p:cNvSpPr>
            <a:spLocks noGrp="1"/>
          </p:cNvSpPr>
          <p:nvPr>
            <p:ph type="ctrTitle"/>
          </p:nvPr>
        </p:nvSpPr>
        <p:spPr>
          <a:xfrm>
            <a:off x="2049352" y="2379887"/>
            <a:ext cx="8361229" cy="2098226"/>
          </a:xfrm>
        </p:spPr>
        <p:txBody>
          <a:bodyPr/>
          <a:lstStyle/>
          <a:p>
            <a:r>
              <a:rPr lang="en-US" dirty="0"/>
              <a:t>Deep Dive</a:t>
            </a:r>
            <a:br>
              <a:rPr lang="en-US" dirty="0"/>
            </a:br>
            <a:r>
              <a:rPr lang="en-US" dirty="0"/>
              <a:t>&amp; </a:t>
            </a:r>
            <a:br>
              <a:rPr lang="en-US" dirty="0"/>
            </a:br>
            <a:r>
              <a:rPr lang="en-US" dirty="0"/>
              <a:t>Learnings</a:t>
            </a:r>
          </a:p>
        </p:txBody>
      </p:sp>
      <p:pic>
        <p:nvPicPr>
          <p:cNvPr id="4" name="Audio 3">
            <a:hlinkClick r:id="" action="ppaction://media"/>
            <a:extLst>
              <a:ext uri="{FF2B5EF4-FFF2-40B4-BE49-F238E27FC236}">
                <a16:creationId xmlns:a16="http://schemas.microsoft.com/office/drawing/2014/main" id="{AF7ACEA4-048C-4BB8-A7AF-6D49CC8E85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42656426"/>
      </p:ext>
    </p:extLst>
  </p:cSld>
  <p:clrMapOvr>
    <a:masterClrMapping/>
  </p:clrMapOvr>
  <mc:AlternateContent xmlns:mc="http://schemas.openxmlformats.org/markup-compatibility/2006">
    <mc:Choice xmlns:p14="http://schemas.microsoft.com/office/powerpoint/2010/main" Requires="p14">
      <p:transition spd="slow" p14:dur="2000" advTm="2674"/>
    </mc:Choice>
    <mc:Fallback>
      <p:transition spd="slow" advTm="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323B-4EE1-46F4-A034-923195CB5815}"/>
              </a:ext>
            </a:extLst>
          </p:cNvPr>
          <p:cNvSpPr>
            <a:spLocks noGrp="1"/>
          </p:cNvSpPr>
          <p:nvPr>
            <p:ph type="title"/>
          </p:nvPr>
        </p:nvSpPr>
        <p:spPr>
          <a:xfrm>
            <a:off x="1295400" y="115349"/>
            <a:ext cx="9601200" cy="1101054"/>
          </a:xfrm>
        </p:spPr>
        <p:txBody>
          <a:bodyPr>
            <a:normAutofit fontScale="90000"/>
          </a:bodyPr>
          <a:lstStyle/>
          <a:p>
            <a:r>
              <a:rPr lang="en-US" dirty="0"/>
              <a:t>Part 1: Crawl the websites to get the forum threads</a:t>
            </a:r>
            <a:br>
              <a:rPr lang="en-US" dirty="0"/>
            </a:br>
            <a:endParaRPr lang="en-US" dirty="0"/>
          </a:p>
        </p:txBody>
      </p:sp>
      <p:sp>
        <p:nvSpPr>
          <p:cNvPr id="3" name="Content Placeholder 2">
            <a:extLst>
              <a:ext uri="{FF2B5EF4-FFF2-40B4-BE49-F238E27FC236}">
                <a16:creationId xmlns:a16="http://schemas.microsoft.com/office/drawing/2014/main" id="{827A12AE-6B9C-499D-BC47-B5DCAAB2B390}"/>
              </a:ext>
            </a:extLst>
          </p:cNvPr>
          <p:cNvSpPr>
            <a:spLocks noGrp="1"/>
          </p:cNvSpPr>
          <p:nvPr>
            <p:ph idx="1"/>
          </p:nvPr>
        </p:nvSpPr>
        <p:spPr>
          <a:xfrm>
            <a:off x="1295400" y="1216403"/>
            <a:ext cx="9601200" cy="5259898"/>
          </a:xfrm>
        </p:spPr>
        <p:txBody>
          <a:bodyPr>
            <a:normAutofit fontScale="92500" lnSpcReduction="10000"/>
          </a:bodyPr>
          <a:lstStyle/>
          <a:p>
            <a:r>
              <a:rPr lang="en-US" dirty="0"/>
              <a:t>The dataset for this project consists of the forum threads along with metrics that would help evaluate popularity and freshness of posts.</a:t>
            </a:r>
          </a:p>
          <a:p>
            <a:r>
              <a:rPr lang="en-US" dirty="0"/>
              <a:t>Used the </a:t>
            </a:r>
            <a:r>
              <a:rPr lang="en-US" dirty="0" err="1"/>
              <a:t>Scrapy</a:t>
            </a:r>
            <a:r>
              <a:rPr lang="en-US" dirty="0"/>
              <a:t> framework and XPath selectors</a:t>
            </a:r>
          </a:p>
          <a:p>
            <a:r>
              <a:rPr lang="en-US" dirty="0"/>
              <a:t>Why </a:t>
            </a:r>
            <a:r>
              <a:rPr lang="en-US" dirty="0" err="1"/>
              <a:t>Scrapy</a:t>
            </a:r>
            <a:r>
              <a:rPr lang="en-US" dirty="0"/>
              <a:t>?</a:t>
            </a:r>
          </a:p>
          <a:p>
            <a:pPr lvl="1"/>
            <a:r>
              <a:rPr lang="en-US" i="0" dirty="0"/>
              <a:t>Had evaluated </a:t>
            </a:r>
            <a:r>
              <a:rPr lang="en-US" i="0" dirty="0" err="1"/>
              <a:t>Scrapy</a:t>
            </a:r>
            <a:r>
              <a:rPr lang="en-US" i="0" dirty="0"/>
              <a:t>, Crawly and Crawley web crawling frameworks</a:t>
            </a:r>
          </a:p>
          <a:p>
            <a:pPr lvl="1"/>
            <a:r>
              <a:rPr lang="en-US" i="0" dirty="0"/>
              <a:t>found </a:t>
            </a:r>
            <a:r>
              <a:rPr lang="en-US" i="0" dirty="0" err="1"/>
              <a:t>Scrapy</a:t>
            </a:r>
            <a:r>
              <a:rPr lang="en-US" i="0" dirty="0"/>
              <a:t> to be really useful</a:t>
            </a:r>
          </a:p>
          <a:p>
            <a:pPr lvl="2"/>
            <a:r>
              <a:rPr lang="en-US" i="0" dirty="0"/>
              <a:t>a rich set of features, with a focus on ease of use and efficiency. </a:t>
            </a:r>
          </a:p>
          <a:p>
            <a:pPr lvl="2"/>
            <a:r>
              <a:rPr lang="en-US" i="0" dirty="0"/>
              <a:t>a very active community. </a:t>
            </a:r>
          </a:p>
          <a:p>
            <a:pPr lvl="2"/>
            <a:r>
              <a:rPr lang="en-US" i="0" dirty="0"/>
              <a:t>Recommended for both newbies and experts looking to use web crawlers in their text analysis applications. </a:t>
            </a:r>
            <a:endParaRPr lang="en-US" dirty="0"/>
          </a:p>
          <a:p>
            <a:r>
              <a:rPr lang="en-US" dirty="0"/>
              <a:t>In the financeforums.com website, </a:t>
            </a:r>
          </a:p>
          <a:p>
            <a:pPr lvl="1"/>
            <a:r>
              <a:rPr lang="en-US" dirty="0"/>
              <a:t>crawled the first page of all </a:t>
            </a:r>
            <a:r>
              <a:rPr lang="en-US" dirty="0" err="1"/>
              <a:t>subforums</a:t>
            </a:r>
            <a:r>
              <a:rPr lang="en-US" dirty="0"/>
              <a:t> to get the training dataset of threads</a:t>
            </a:r>
          </a:p>
          <a:p>
            <a:pPr lvl="1"/>
            <a:r>
              <a:rPr lang="en-US" dirty="0"/>
              <a:t>crawled the General Finance forum threads that span over 10 years. Extracted thread titles, number of views, number of replies and last updated time. </a:t>
            </a:r>
          </a:p>
          <a:p>
            <a:r>
              <a:rPr lang="en-US" dirty="0"/>
              <a:t>Similarly other forums can be crawled as well.</a:t>
            </a:r>
          </a:p>
        </p:txBody>
      </p:sp>
      <p:pic>
        <p:nvPicPr>
          <p:cNvPr id="4" name="Audio 3">
            <a:hlinkClick r:id="" action="ppaction://media"/>
            <a:extLst>
              <a:ext uri="{FF2B5EF4-FFF2-40B4-BE49-F238E27FC236}">
                <a16:creationId xmlns:a16="http://schemas.microsoft.com/office/drawing/2014/main" id="{EADB3126-4982-494C-9F3A-CA14E8600A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21956273"/>
      </p:ext>
    </p:extLst>
  </p:cSld>
  <p:clrMapOvr>
    <a:masterClrMapping/>
  </p:clrMapOvr>
  <mc:AlternateContent xmlns:mc="http://schemas.openxmlformats.org/markup-compatibility/2006">
    <mc:Choice xmlns:p14="http://schemas.microsoft.com/office/powerpoint/2010/main" Requires="p14">
      <p:transition spd="slow" p14:dur="2000" advTm="67340"/>
    </mc:Choice>
    <mc:Fallback>
      <p:transition spd="slow" advTm="67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93E1-92F7-4973-B636-2D2D066A34DB}"/>
              </a:ext>
            </a:extLst>
          </p:cNvPr>
          <p:cNvSpPr>
            <a:spLocks noGrp="1"/>
          </p:cNvSpPr>
          <p:nvPr>
            <p:ph type="title"/>
          </p:nvPr>
        </p:nvSpPr>
        <p:spPr>
          <a:xfrm>
            <a:off x="1371600" y="685800"/>
            <a:ext cx="9601200" cy="882941"/>
          </a:xfrm>
        </p:spPr>
        <p:txBody>
          <a:bodyPr/>
          <a:lstStyle/>
          <a:p>
            <a:r>
              <a:rPr lang="en-US" dirty="0"/>
              <a:t>Objective</a:t>
            </a:r>
          </a:p>
        </p:txBody>
      </p:sp>
      <p:sp>
        <p:nvSpPr>
          <p:cNvPr id="3" name="Content Placeholder 2">
            <a:extLst>
              <a:ext uri="{FF2B5EF4-FFF2-40B4-BE49-F238E27FC236}">
                <a16:creationId xmlns:a16="http://schemas.microsoft.com/office/drawing/2014/main" id="{79E3E558-30CA-4494-B3A1-7AA16BA8FCBE}"/>
              </a:ext>
            </a:extLst>
          </p:cNvPr>
          <p:cNvSpPr>
            <a:spLocks noGrp="1"/>
          </p:cNvSpPr>
          <p:nvPr>
            <p:ph idx="1"/>
          </p:nvPr>
        </p:nvSpPr>
        <p:spPr>
          <a:xfrm>
            <a:off x="1371600" y="1568741"/>
            <a:ext cx="9601200" cy="3581400"/>
          </a:xfrm>
        </p:spPr>
        <p:txBody>
          <a:bodyPr>
            <a:normAutofit/>
          </a:bodyPr>
          <a:lstStyle/>
          <a:p>
            <a:pPr marL="0" indent="0">
              <a:buNone/>
            </a:pPr>
            <a:r>
              <a:rPr lang="en-US" dirty="0"/>
              <a:t>There are many online forums related to finance and personal investments. </a:t>
            </a:r>
          </a:p>
          <a:p>
            <a:pPr marL="0" indent="0">
              <a:buNone/>
            </a:pPr>
            <a:r>
              <a:rPr lang="en-US" dirty="0"/>
              <a:t>Current forums are all scattered on the Internet with little connection to each other, leading to many isolated fragmented communities on similar topics</a:t>
            </a:r>
          </a:p>
          <a:p>
            <a:pPr marL="0" indent="0">
              <a:buNone/>
            </a:pPr>
            <a:r>
              <a:rPr lang="en-US" dirty="0"/>
              <a:t>This project seeks to leverage the idea of Federated Forum Portal and apply it specifically to finance and personal investment forums. </a:t>
            </a:r>
          </a:p>
          <a:p>
            <a:pPr marL="0" indent="0">
              <a:buNone/>
            </a:pPr>
            <a:r>
              <a:rPr lang="en-US" dirty="0"/>
              <a:t>This project expects to leverage the concepts and methods described in </a:t>
            </a:r>
            <a:r>
              <a:rPr lang="en-US" dirty="0" err="1"/>
              <a:t>Prof.Cheng’s</a:t>
            </a:r>
            <a:r>
              <a:rPr lang="en-US" dirty="0"/>
              <a:t> post on Federated Forums and apply them in creating a Federated Portal model for the personal finance domain that would help users in finding the appropriate forums and in collating information posted on similar threads across the same or different forums.</a:t>
            </a:r>
          </a:p>
          <a:p>
            <a:endParaRPr lang="en-US" dirty="0"/>
          </a:p>
          <a:p>
            <a:pPr marL="0" indent="0">
              <a:buNone/>
            </a:pPr>
            <a:endParaRPr lang="en-US" dirty="0"/>
          </a:p>
          <a:p>
            <a:pPr marL="0" indent="0">
              <a:buNone/>
            </a:pPr>
            <a:endParaRPr lang="en-US" dirty="0"/>
          </a:p>
        </p:txBody>
      </p:sp>
      <p:pic>
        <p:nvPicPr>
          <p:cNvPr id="5" name="Audio 4">
            <a:hlinkClick r:id="" action="ppaction://media"/>
            <a:extLst>
              <a:ext uri="{FF2B5EF4-FFF2-40B4-BE49-F238E27FC236}">
                <a16:creationId xmlns:a16="http://schemas.microsoft.com/office/drawing/2014/main" id="{5DFB2E89-3D32-45F9-A71D-ED002BB4E3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635655"/>
      </p:ext>
    </p:extLst>
  </p:cSld>
  <p:clrMapOvr>
    <a:masterClrMapping/>
  </p:clrMapOvr>
  <mc:AlternateContent xmlns:mc="http://schemas.openxmlformats.org/markup-compatibility/2006">
    <mc:Choice xmlns:p14="http://schemas.microsoft.com/office/powerpoint/2010/main" Requires="p14">
      <p:transition spd="slow" p14:dur="2000" advTm="44570"/>
    </mc:Choice>
    <mc:Fallback>
      <p:transition spd="slow" advTm="44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8334-35B0-47D7-99FE-F622EA2B6AD4}"/>
              </a:ext>
            </a:extLst>
          </p:cNvPr>
          <p:cNvSpPr>
            <a:spLocks noGrp="1"/>
          </p:cNvSpPr>
          <p:nvPr>
            <p:ph type="title"/>
          </p:nvPr>
        </p:nvSpPr>
        <p:spPr/>
        <p:txBody>
          <a:bodyPr/>
          <a:lstStyle/>
          <a:p>
            <a:r>
              <a:rPr lang="en-US" dirty="0"/>
              <a:t>Part 1: Building a web crawler-Learnings</a:t>
            </a:r>
          </a:p>
        </p:txBody>
      </p:sp>
      <p:sp>
        <p:nvSpPr>
          <p:cNvPr id="3" name="Content Placeholder 2">
            <a:extLst>
              <a:ext uri="{FF2B5EF4-FFF2-40B4-BE49-F238E27FC236}">
                <a16:creationId xmlns:a16="http://schemas.microsoft.com/office/drawing/2014/main" id="{CD320363-66DF-4627-8026-F04A71D5AE75}"/>
              </a:ext>
            </a:extLst>
          </p:cNvPr>
          <p:cNvSpPr>
            <a:spLocks noGrp="1"/>
          </p:cNvSpPr>
          <p:nvPr>
            <p:ph idx="1"/>
          </p:nvPr>
        </p:nvSpPr>
        <p:spPr/>
        <p:txBody>
          <a:bodyPr>
            <a:normAutofit/>
          </a:bodyPr>
          <a:lstStyle/>
          <a:p>
            <a:r>
              <a:rPr lang="en-US" dirty="0"/>
              <a:t>Using the Robots Exclusion Protocol, many websites disallow crawlers. These include some forums like savingadvice.com. We check the robots.txt page in the website we are visiting to determine whether and what crawling is allowed.</a:t>
            </a:r>
          </a:p>
          <a:p>
            <a:r>
              <a:rPr lang="en-US" dirty="0"/>
              <a:t>Careful throttling of crawling speed and design of XPath selectors to avoid a DOS attack on the crawled website.</a:t>
            </a:r>
          </a:p>
          <a:p>
            <a:pPr lvl="1"/>
            <a:r>
              <a:rPr lang="en-US" dirty="0" err="1"/>
              <a:t>Scrapy</a:t>
            </a:r>
            <a:r>
              <a:rPr lang="en-US" dirty="0"/>
              <a:t> provides the </a:t>
            </a:r>
            <a:r>
              <a:rPr lang="en-US" dirty="0" err="1"/>
              <a:t>autothrottle</a:t>
            </a:r>
            <a:r>
              <a:rPr lang="en-US" dirty="0"/>
              <a:t> extension to determine optimum crawling speed</a:t>
            </a:r>
          </a:p>
          <a:p>
            <a:r>
              <a:rPr lang="en-US" dirty="0"/>
              <a:t>Crawling spiders need to be custom built for every site based on the page design. Hence, the crawling spider code in the project cannot be used as is for a website other than </a:t>
            </a:r>
            <a:r>
              <a:rPr lang="en-US" dirty="0">
                <a:hlinkClick r:id="rId4"/>
              </a:rPr>
              <a:t>http://www.thefinanceforums.com/</a:t>
            </a:r>
            <a:r>
              <a:rPr lang="en-US" dirty="0"/>
              <a:t> </a:t>
            </a:r>
          </a:p>
          <a:p>
            <a:endParaRPr lang="en-US" dirty="0"/>
          </a:p>
        </p:txBody>
      </p:sp>
      <p:pic>
        <p:nvPicPr>
          <p:cNvPr id="4" name="Audio 3">
            <a:hlinkClick r:id="" action="ppaction://media"/>
            <a:extLst>
              <a:ext uri="{FF2B5EF4-FFF2-40B4-BE49-F238E27FC236}">
                <a16:creationId xmlns:a16="http://schemas.microsoft.com/office/drawing/2014/main" id="{77E0A20E-5D93-4FBA-8F3D-B3C4B6B959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7903243"/>
      </p:ext>
    </p:extLst>
  </p:cSld>
  <p:clrMapOvr>
    <a:masterClrMapping/>
  </p:clrMapOvr>
  <mc:AlternateContent xmlns:mc="http://schemas.openxmlformats.org/markup-compatibility/2006">
    <mc:Choice xmlns:p14="http://schemas.microsoft.com/office/powerpoint/2010/main" Requires="p14">
      <p:transition spd="slow" p14:dur="2000" advTm="65558"/>
    </mc:Choice>
    <mc:Fallback>
      <p:transition spd="slow" advTm="65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979E-3FDB-44F2-B3EB-14BEE7C54113}"/>
              </a:ext>
            </a:extLst>
          </p:cNvPr>
          <p:cNvSpPr>
            <a:spLocks noGrp="1"/>
          </p:cNvSpPr>
          <p:nvPr>
            <p:ph type="title"/>
          </p:nvPr>
        </p:nvSpPr>
        <p:spPr>
          <a:xfrm>
            <a:off x="1295400" y="247650"/>
            <a:ext cx="9601200" cy="742950"/>
          </a:xfrm>
        </p:spPr>
        <p:txBody>
          <a:bodyPr/>
          <a:lstStyle/>
          <a:p>
            <a:r>
              <a:rPr lang="en-US" dirty="0"/>
              <a:t>Part 2: Training the classifier</a:t>
            </a:r>
          </a:p>
        </p:txBody>
      </p:sp>
      <p:sp>
        <p:nvSpPr>
          <p:cNvPr id="3" name="Content Placeholder 2">
            <a:extLst>
              <a:ext uri="{FF2B5EF4-FFF2-40B4-BE49-F238E27FC236}">
                <a16:creationId xmlns:a16="http://schemas.microsoft.com/office/drawing/2014/main" id="{45B83C0C-FA45-40EC-830A-10D58A62D62D}"/>
              </a:ext>
            </a:extLst>
          </p:cNvPr>
          <p:cNvSpPr>
            <a:spLocks noGrp="1"/>
          </p:cNvSpPr>
          <p:nvPr>
            <p:ph idx="1"/>
          </p:nvPr>
        </p:nvSpPr>
        <p:spPr>
          <a:xfrm>
            <a:off x="1295400" y="990600"/>
            <a:ext cx="9601200" cy="5271607"/>
          </a:xfrm>
        </p:spPr>
        <p:txBody>
          <a:bodyPr>
            <a:normAutofit fontScale="92500" lnSpcReduction="20000"/>
          </a:bodyPr>
          <a:lstStyle/>
          <a:p>
            <a:r>
              <a:rPr lang="en-US" dirty="0"/>
              <a:t>In the financeforums.com website, crawled the first page of all </a:t>
            </a:r>
            <a:r>
              <a:rPr lang="en-US" dirty="0" err="1"/>
              <a:t>subforums</a:t>
            </a:r>
            <a:r>
              <a:rPr lang="en-US" dirty="0"/>
              <a:t> to get the training dataset of threads.</a:t>
            </a:r>
          </a:p>
          <a:p>
            <a:r>
              <a:rPr lang="en-US" dirty="0"/>
              <a:t>Used the </a:t>
            </a:r>
            <a:r>
              <a:rPr lang="en-US" dirty="0" err="1"/>
              <a:t>scikit</a:t>
            </a:r>
            <a:r>
              <a:rPr lang="en-US" dirty="0"/>
              <a:t>-learn package to build the classifier.</a:t>
            </a:r>
          </a:p>
          <a:p>
            <a:pPr lvl="1"/>
            <a:r>
              <a:rPr lang="en-US" dirty="0"/>
              <a:t>Easier to use and Better documentation than </a:t>
            </a:r>
            <a:r>
              <a:rPr lang="en-US" dirty="0" err="1"/>
              <a:t>MetaPy</a:t>
            </a:r>
            <a:endParaRPr lang="en-US" dirty="0"/>
          </a:p>
          <a:p>
            <a:pPr lvl="1"/>
            <a:r>
              <a:rPr lang="en-US" dirty="0"/>
              <a:t>Used approach similar to the 20 news groups dataset in </a:t>
            </a:r>
            <a:r>
              <a:rPr lang="en-US" dirty="0" err="1"/>
              <a:t>scikit</a:t>
            </a:r>
            <a:r>
              <a:rPr lang="en-US" dirty="0"/>
              <a:t>-learn tutorial</a:t>
            </a:r>
          </a:p>
          <a:p>
            <a:r>
              <a:rPr lang="en-US" dirty="0"/>
              <a:t>Training dataset consisted of about 340 threads.</a:t>
            </a:r>
          </a:p>
          <a:p>
            <a:r>
              <a:rPr lang="en-US" dirty="0"/>
              <a:t>Created a list of </a:t>
            </a:r>
            <a:r>
              <a:rPr lang="en-US" dirty="0" err="1"/>
              <a:t>stopwords</a:t>
            </a:r>
            <a:r>
              <a:rPr lang="en-US" dirty="0"/>
              <a:t> based on training dataset</a:t>
            </a:r>
          </a:p>
          <a:p>
            <a:r>
              <a:rPr lang="en-US" dirty="0"/>
              <a:t>Manually created a set of 26 broad categories based on training dataset</a:t>
            </a:r>
          </a:p>
          <a:p>
            <a:r>
              <a:rPr lang="en-US" dirty="0"/>
              <a:t>Used the training dataset to categorize the crawled data from the General Finance </a:t>
            </a:r>
            <a:r>
              <a:rPr lang="en-US" dirty="0" err="1"/>
              <a:t>subforum</a:t>
            </a:r>
            <a:endParaRPr lang="en-US" dirty="0"/>
          </a:p>
          <a:p>
            <a:pPr lvl="1"/>
            <a:r>
              <a:rPr lang="en-US" dirty="0"/>
              <a:t>Used the TF-IDF weights and </a:t>
            </a:r>
            <a:r>
              <a:rPr lang="en-US" dirty="0" err="1"/>
              <a:t>NaiveBayes</a:t>
            </a:r>
            <a:r>
              <a:rPr lang="en-US" dirty="0"/>
              <a:t> classifier</a:t>
            </a:r>
          </a:p>
          <a:p>
            <a:r>
              <a:rPr lang="en-US" dirty="0"/>
              <a:t>Used </a:t>
            </a:r>
            <a:r>
              <a:rPr lang="en-US" dirty="0" err="1"/>
              <a:t>Cranfield</a:t>
            </a:r>
            <a:r>
              <a:rPr lang="en-US" dirty="0"/>
              <a:t> evaluation methodology to evaluate accuracy of the categorization</a:t>
            </a:r>
          </a:p>
          <a:p>
            <a:pPr lvl="1"/>
            <a:r>
              <a:rPr lang="en-US" dirty="0"/>
              <a:t>Based of evaluation of 1% of test dataset (Most recent and popular threads), results were found to be 58% accurate</a:t>
            </a:r>
          </a:p>
          <a:p>
            <a:pPr lvl="1"/>
            <a:r>
              <a:rPr lang="en-US" dirty="0"/>
              <a:t>These results are captured in the Categorization.xlsx file in the output folder.</a:t>
            </a:r>
          </a:p>
          <a:p>
            <a:pPr lvl="2"/>
            <a:r>
              <a:rPr lang="en-US" dirty="0"/>
              <a:t>The finalcat.csv file in the output folder was created using the output of the classifier and the category for the threads from this file was plugged back into Categorization.xlsx </a:t>
            </a:r>
          </a:p>
        </p:txBody>
      </p:sp>
      <p:pic>
        <p:nvPicPr>
          <p:cNvPr id="4" name="Audio 3">
            <a:hlinkClick r:id="" action="ppaction://media"/>
            <a:extLst>
              <a:ext uri="{FF2B5EF4-FFF2-40B4-BE49-F238E27FC236}">
                <a16:creationId xmlns:a16="http://schemas.microsoft.com/office/drawing/2014/main" id="{F1E0FB45-7F10-42AC-81E5-49FE004ADD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1742433"/>
      </p:ext>
    </p:extLst>
  </p:cSld>
  <p:clrMapOvr>
    <a:masterClrMapping/>
  </p:clrMapOvr>
  <mc:AlternateContent xmlns:mc="http://schemas.openxmlformats.org/markup-compatibility/2006">
    <mc:Choice xmlns:p14="http://schemas.microsoft.com/office/powerpoint/2010/main" Requires="p14">
      <p:transition spd="slow" p14:dur="2000" advTm="72884"/>
    </mc:Choice>
    <mc:Fallback>
      <p:transition spd="slow" advTm="72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979E-3FDB-44F2-B3EB-14BEE7C54113}"/>
              </a:ext>
            </a:extLst>
          </p:cNvPr>
          <p:cNvSpPr>
            <a:spLocks noGrp="1"/>
          </p:cNvSpPr>
          <p:nvPr>
            <p:ph type="title"/>
          </p:nvPr>
        </p:nvSpPr>
        <p:spPr>
          <a:xfrm>
            <a:off x="1295400" y="247650"/>
            <a:ext cx="9601200" cy="742950"/>
          </a:xfrm>
        </p:spPr>
        <p:txBody>
          <a:bodyPr/>
          <a:lstStyle/>
          <a:p>
            <a:r>
              <a:rPr lang="en-US" dirty="0"/>
              <a:t>Part 2: Training the classifier-Learnings</a:t>
            </a:r>
          </a:p>
        </p:txBody>
      </p:sp>
      <p:sp>
        <p:nvSpPr>
          <p:cNvPr id="3" name="Content Placeholder 2">
            <a:extLst>
              <a:ext uri="{FF2B5EF4-FFF2-40B4-BE49-F238E27FC236}">
                <a16:creationId xmlns:a16="http://schemas.microsoft.com/office/drawing/2014/main" id="{45B83C0C-FA45-40EC-830A-10D58A62D62D}"/>
              </a:ext>
            </a:extLst>
          </p:cNvPr>
          <p:cNvSpPr>
            <a:spLocks noGrp="1"/>
          </p:cNvSpPr>
          <p:nvPr>
            <p:ph idx="1"/>
          </p:nvPr>
        </p:nvSpPr>
        <p:spPr>
          <a:xfrm>
            <a:off x="1295400" y="990600"/>
            <a:ext cx="9601200" cy="5271607"/>
          </a:xfrm>
        </p:spPr>
        <p:txBody>
          <a:bodyPr/>
          <a:lstStyle/>
          <a:p>
            <a:r>
              <a:rPr lang="en-US" dirty="0"/>
              <a:t>Issues with this approach:</a:t>
            </a:r>
          </a:p>
          <a:p>
            <a:pPr lvl="1"/>
            <a:r>
              <a:rPr lang="en-US" dirty="0"/>
              <a:t>Very labor intensive. Manually categorize training data </a:t>
            </a:r>
          </a:p>
          <a:p>
            <a:pPr lvl="1"/>
            <a:r>
              <a:rPr lang="en-US" dirty="0"/>
              <a:t>Data cleaning is mandatory</a:t>
            </a:r>
          </a:p>
          <a:p>
            <a:pPr lvl="2"/>
            <a:r>
              <a:rPr lang="en-US" dirty="0"/>
              <a:t>More than 10% of the training and test datasets were found to be spam threads unrelated to the finance domain</a:t>
            </a:r>
          </a:p>
          <a:p>
            <a:pPr lvl="2"/>
            <a:r>
              <a:rPr lang="en-US" dirty="0" err="1"/>
              <a:t>Stopwords</a:t>
            </a:r>
            <a:r>
              <a:rPr lang="en-US" dirty="0"/>
              <a:t> had to be customized to prevent classification of spam threads</a:t>
            </a:r>
          </a:p>
          <a:p>
            <a:r>
              <a:rPr lang="en-US" dirty="0"/>
              <a:t>Further steps in this approach</a:t>
            </a:r>
          </a:p>
          <a:p>
            <a:pPr lvl="1"/>
            <a:r>
              <a:rPr lang="en-US" dirty="0"/>
              <a:t>Try other classifiers and finetune parameters to better the prediction accuracy</a:t>
            </a:r>
          </a:p>
          <a:p>
            <a:pPr lvl="2"/>
            <a:r>
              <a:rPr lang="en-US" dirty="0"/>
              <a:t>In the course assignments, K nearest </a:t>
            </a:r>
            <a:r>
              <a:rPr lang="en-US" dirty="0" err="1"/>
              <a:t>neighbours</a:t>
            </a:r>
            <a:r>
              <a:rPr lang="en-US" dirty="0"/>
              <a:t> seemed to give better classification than </a:t>
            </a:r>
            <a:r>
              <a:rPr lang="en-US" dirty="0" err="1"/>
              <a:t>NaiveBayes</a:t>
            </a:r>
            <a:r>
              <a:rPr lang="en-US" dirty="0"/>
              <a:t>. </a:t>
            </a:r>
          </a:p>
          <a:p>
            <a:pPr lvl="1"/>
            <a:r>
              <a:rPr lang="en-US" dirty="0"/>
              <a:t>As more forums are crawled, expand the </a:t>
            </a:r>
            <a:r>
              <a:rPr lang="en-US" dirty="0" err="1"/>
              <a:t>stopwords</a:t>
            </a:r>
            <a:r>
              <a:rPr lang="en-US" dirty="0"/>
              <a:t> list to filter out spam threads</a:t>
            </a:r>
          </a:p>
          <a:p>
            <a:pPr lvl="1"/>
            <a:r>
              <a:rPr lang="en-US" dirty="0"/>
              <a:t>Can the </a:t>
            </a:r>
            <a:r>
              <a:rPr lang="en-US" dirty="0" err="1"/>
              <a:t>stopwords</a:t>
            </a:r>
            <a:r>
              <a:rPr lang="en-US" dirty="0"/>
              <a:t> list be created as a crowd sourced list? </a:t>
            </a:r>
          </a:p>
          <a:p>
            <a:endParaRPr lang="en-US" dirty="0"/>
          </a:p>
        </p:txBody>
      </p:sp>
      <p:pic>
        <p:nvPicPr>
          <p:cNvPr id="4" name="Audio 3">
            <a:hlinkClick r:id="" action="ppaction://media"/>
            <a:extLst>
              <a:ext uri="{FF2B5EF4-FFF2-40B4-BE49-F238E27FC236}">
                <a16:creationId xmlns:a16="http://schemas.microsoft.com/office/drawing/2014/main" id="{72AA6E0D-3B6B-413B-B483-6B158C0992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5733872"/>
      </p:ext>
    </p:extLst>
  </p:cSld>
  <p:clrMapOvr>
    <a:masterClrMapping/>
  </p:clrMapOvr>
  <mc:AlternateContent xmlns:mc="http://schemas.openxmlformats.org/markup-compatibility/2006">
    <mc:Choice xmlns:p14="http://schemas.microsoft.com/office/powerpoint/2010/main" Requires="p14">
      <p:transition spd="slow" p14:dur="2000" advTm="64902"/>
    </mc:Choice>
    <mc:Fallback>
      <p:transition spd="slow" advTm="64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979E-3FDB-44F2-B3EB-14BEE7C54113}"/>
              </a:ext>
            </a:extLst>
          </p:cNvPr>
          <p:cNvSpPr>
            <a:spLocks noGrp="1"/>
          </p:cNvSpPr>
          <p:nvPr>
            <p:ph type="title"/>
          </p:nvPr>
        </p:nvSpPr>
        <p:spPr>
          <a:xfrm>
            <a:off x="1295400" y="247650"/>
            <a:ext cx="9601200" cy="742950"/>
          </a:xfrm>
        </p:spPr>
        <p:txBody>
          <a:bodyPr>
            <a:normAutofit fontScale="90000"/>
          </a:bodyPr>
          <a:lstStyle/>
          <a:p>
            <a:r>
              <a:rPr lang="en-US" dirty="0"/>
              <a:t>Part 3: Topic Map construction</a:t>
            </a:r>
            <a:br>
              <a:rPr lang="en-US" dirty="0"/>
            </a:br>
            <a:endParaRPr lang="en-US" dirty="0"/>
          </a:p>
        </p:txBody>
      </p:sp>
      <p:sp>
        <p:nvSpPr>
          <p:cNvPr id="3" name="Content Placeholder 2">
            <a:extLst>
              <a:ext uri="{FF2B5EF4-FFF2-40B4-BE49-F238E27FC236}">
                <a16:creationId xmlns:a16="http://schemas.microsoft.com/office/drawing/2014/main" id="{45B83C0C-FA45-40EC-830A-10D58A62D62D}"/>
              </a:ext>
            </a:extLst>
          </p:cNvPr>
          <p:cNvSpPr>
            <a:spLocks noGrp="1"/>
          </p:cNvSpPr>
          <p:nvPr>
            <p:ph idx="1"/>
          </p:nvPr>
        </p:nvSpPr>
        <p:spPr>
          <a:xfrm>
            <a:off x="1295400" y="990600"/>
            <a:ext cx="9601200" cy="5271607"/>
          </a:xfrm>
        </p:spPr>
        <p:txBody>
          <a:bodyPr>
            <a:normAutofit/>
          </a:bodyPr>
          <a:lstStyle/>
          <a:p>
            <a:r>
              <a:rPr lang="en-US" dirty="0"/>
              <a:t>Less labor intensive than previous approach described in part 2 above</a:t>
            </a:r>
          </a:p>
          <a:p>
            <a:r>
              <a:rPr lang="en-US" dirty="0" err="1"/>
              <a:t>Stopwords</a:t>
            </a:r>
            <a:r>
              <a:rPr lang="en-US" dirty="0"/>
              <a:t> list from part 2 above was reused</a:t>
            </a:r>
          </a:p>
          <a:p>
            <a:r>
              <a:rPr lang="en-US" dirty="0"/>
              <a:t>Used the </a:t>
            </a:r>
            <a:r>
              <a:rPr lang="en-US" dirty="0" err="1"/>
              <a:t>scikit</a:t>
            </a:r>
            <a:r>
              <a:rPr lang="en-US" dirty="0"/>
              <a:t>-learn package as it is easier to use</a:t>
            </a:r>
          </a:p>
          <a:p>
            <a:r>
              <a:rPr lang="en-US" dirty="0"/>
              <a:t>Classification and topic map construction based on two approaches</a:t>
            </a:r>
          </a:p>
          <a:p>
            <a:pPr lvl="1"/>
            <a:r>
              <a:rPr lang="en-US" dirty="0"/>
              <a:t>Non-negative Matrix Factorization (NMF)</a:t>
            </a:r>
          </a:p>
          <a:p>
            <a:pPr lvl="1"/>
            <a:r>
              <a:rPr lang="en-US" i="0" dirty="0"/>
              <a:t>Latent </a:t>
            </a:r>
            <a:r>
              <a:rPr lang="en-US" i="0" dirty="0" err="1"/>
              <a:t>Dirichlet</a:t>
            </a:r>
            <a:r>
              <a:rPr lang="en-US" i="0" dirty="0"/>
              <a:t> Allocation (LDA)</a:t>
            </a:r>
            <a:endParaRPr lang="en-US" dirty="0"/>
          </a:p>
          <a:p>
            <a:r>
              <a:rPr lang="en-US" dirty="0"/>
              <a:t>Both algorithms take as input a bag of words matrix to produce 2 smaller matrices: a document to topic matrix and a word to topic matrix that when multiplied together reproduce the bag of words matrix with the lowest error. </a:t>
            </a:r>
          </a:p>
          <a:p>
            <a:pPr lvl="1"/>
            <a:r>
              <a:rPr lang="en-US" dirty="0"/>
              <a:t>Lot of research available on both approaches </a:t>
            </a:r>
          </a:p>
          <a:p>
            <a:r>
              <a:rPr lang="en-US" dirty="0"/>
              <a:t>While NMF relies on linear algebra, LDA is based on probabilistic modeling. </a:t>
            </a:r>
          </a:p>
          <a:p>
            <a:r>
              <a:rPr lang="en-US" dirty="0"/>
              <a:t>NMF needs a TFIDF Vectorizer to create a bag of words matrix whereas LDA can work with raw counts.</a:t>
            </a:r>
          </a:p>
        </p:txBody>
      </p:sp>
      <p:pic>
        <p:nvPicPr>
          <p:cNvPr id="4" name="Audio 3">
            <a:hlinkClick r:id="" action="ppaction://media"/>
            <a:extLst>
              <a:ext uri="{FF2B5EF4-FFF2-40B4-BE49-F238E27FC236}">
                <a16:creationId xmlns:a16="http://schemas.microsoft.com/office/drawing/2014/main" id="{1381D1F6-ACA9-4A88-B6D0-5A8B448E6D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3653616"/>
      </p:ext>
    </p:extLst>
  </p:cSld>
  <p:clrMapOvr>
    <a:masterClrMapping/>
  </p:clrMapOvr>
  <mc:AlternateContent xmlns:mc="http://schemas.openxmlformats.org/markup-compatibility/2006">
    <mc:Choice xmlns:p14="http://schemas.microsoft.com/office/powerpoint/2010/main" Requires="p14">
      <p:transition spd="slow" p14:dur="2000" advTm="81895"/>
    </mc:Choice>
    <mc:Fallback>
      <p:transition spd="slow" advTm="81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979E-3FDB-44F2-B3EB-14BEE7C54113}"/>
              </a:ext>
            </a:extLst>
          </p:cNvPr>
          <p:cNvSpPr>
            <a:spLocks noGrp="1"/>
          </p:cNvSpPr>
          <p:nvPr>
            <p:ph type="title"/>
          </p:nvPr>
        </p:nvSpPr>
        <p:spPr>
          <a:xfrm>
            <a:off x="1295400" y="247650"/>
            <a:ext cx="9601200" cy="742950"/>
          </a:xfrm>
        </p:spPr>
        <p:txBody>
          <a:bodyPr>
            <a:normAutofit fontScale="90000"/>
          </a:bodyPr>
          <a:lstStyle/>
          <a:p>
            <a:r>
              <a:rPr lang="en-US" dirty="0"/>
              <a:t>Part 3: Topic Map construction-Learnings</a:t>
            </a:r>
            <a:br>
              <a:rPr lang="en-US" dirty="0"/>
            </a:br>
            <a:endParaRPr lang="en-US" dirty="0"/>
          </a:p>
        </p:txBody>
      </p:sp>
      <p:sp>
        <p:nvSpPr>
          <p:cNvPr id="3" name="Content Placeholder 2">
            <a:extLst>
              <a:ext uri="{FF2B5EF4-FFF2-40B4-BE49-F238E27FC236}">
                <a16:creationId xmlns:a16="http://schemas.microsoft.com/office/drawing/2014/main" id="{45B83C0C-FA45-40EC-830A-10D58A62D62D}"/>
              </a:ext>
            </a:extLst>
          </p:cNvPr>
          <p:cNvSpPr>
            <a:spLocks noGrp="1"/>
          </p:cNvSpPr>
          <p:nvPr>
            <p:ph idx="1"/>
          </p:nvPr>
        </p:nvSpPr>
        <p:spPr>
          <a:xfrm>
            <a:off x="1295400" y="990600"/>
            <a:ext cx="9601200" cy="5271607"/>
          </a:xfrm>
        </p:spPr>
        <p:txBody>
          <a:bodyPr>
            <a:normAutofit fontScale="92500" lnSpcReduction="20000"/>
          </a:bodyPr>
          <a:lstStyle/>
          <a:p>
            <a:r>
              <a:rPr lang="en-US" dirty="0"/>
              <a:t>Based on the relevance of the topic maps created by the two approaches, personal preference is LDA. </a:t>
            </a:r>
          </a:p>
          <a:p>
            <a:r>
              <a:rPr lang="en-US" dirty="0"/>
              <a:t>Both NMF and LDA require us to specify the number of topics to produce.</a:t>
            </a:r>
          </a:p>
          <a:p>
            <a:r>
              <a:rPr lang="en-US" dirty="0"/>
              <a:t>NMF seems to work better with smaller datasets but LDA is able to get a better topic map even with a larger dataset. </a:t>
            </a:r>
          </a:p>
          <a:p>
            <a:pPr lvl="1"/>
            <a:r>
              <a:rPr lang="en-US" dirty="0"/>
              <a:t>NMF needed a better </a:t>
            </a:r>
            <a:r>
              <a:rPr lang="en-US" dirty="0" err="1"/>
              <a:t>stopwords</a:t>
            </a:r>
            <a:r>
              <a:rPr lang="en-US" dirty="0"/>
              <a:t> list to generate a better topic map with the test dataset.</a:t>
            </a:r>
          </a:p>
          <a:p>
            <a:pPr lvl="1"/>
            <a:r>
              <a:rPr lang="en-US" dirty="0"/>
              <a:t>NMF also seemed to execute slower(by a few seconds) for larger datasets</a:t>
            </a:r>
          </a:p>
          <a:p>
            <a:r>
              <a:rPr lang="en-US" dirty="0"/>
              <a:t>LDA produced more coherent topics in line with human judgment. </a:t>
            </a:r>
          </a:p>
          <a:p>
            <a:r>
              <a:rPr lang="en-US" dirty="0"/>
              <a:t>Also corroborated these findings with research papers published in this area (See references)</a:t>
            </a:r>
          </a:p>
          <a:p>
            <a:r>
              <a:rPr lang="en-US" dirty="0"/>
              <a:t>Further steps in this approach would be </a:t>
            </a:r>
          </a:p>
          <a:p>
            <a:pPr lvl="1"/>
            <a:r>
              <a:rPr lang="en-US" dirty="0"/>
              <a:t>Evaluate topic map accuracy algorithmically</a:t>
            </a:r>
          </a:p>
          <a:p>
            <a:pPr lvl="1"/>
            <a:r>
              <a:rPr lang="en-US" dirty="0"/>
              <a:t>finetune parameters and evaluate accuracy</a:t>
            </a:r>
          </a:p>
          <a:p>
            <a:pPr lvl="1"/>
            <a:r>
              <a:rPr lang="en-US" dirty="0"/>
              <a:t>Try other algorithms and finetune parameters and evaluate topic map accuracy</a:t>
            </a:r>
          </a:p>
          <a:p>
            <a:pPr lvl="1"/>
            <a:r>
              <a:rPr lang="en-US" dirty="0"/>
              <a:t>As more forums are crawled, expand the stop words list to filter out spam threads </a:t>
            </a:r>
          </a:p>
          <a:p>
            <a:pPr lvl="1"/>
            <a:endParaRPr lang="en-US" dirty="0"/>
          </a:p>
        </p:txBody>
      </p:sp>
      <p:pic>
        <p:nvPicPr>
          <p:cNvPr id="4" name="Audio 3">
            <a:hlinkClick r:id="" action="ppaction://media"/>
            <a:extLst>
              <a:ext uri="{FF2B5EF4-FFF2-40B4-BE49-F238E27FC236}">
                <a16:creationId xmlns:a16="http://schemas.microsoft.com/office/drawing/2014/main" id="{B8880455-BB82-4853-9B0E-217AFA04BD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9809218"/>
      </p:ext>
    </p:extLst>
  </p:cSld>
  <p:clrMapOvr>
    <a:masterClrMapping/>
  </p:clrMapOvr>
  <mc:AlternateContent xmlns:mc="http://schemas.openxmlformats.org/markup-compatibility/2006">
    <mc:Choice xmlns:p14="http://schemas.microsoft.com/office/powerpoint/2010/main" Requires="p14">
      <p:transition spd="slow" p14:dur="2000" advTm="89749"/>
    </mc:Choice>
    <mc:Fallback>
      <p:transition spd="slow" advTm="89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979E-3FDB-44F2-B3EB-14BEE7C54113}"/>
              </a:ext>
            </a:extLst>
          </p:cNvPr>
          <p:cNvSpPr>
            <a:spLocks noGrp="1"/>
          </p:cNvSpPr>
          <p:nvPr>
            <p:ph type="title"/>
          </p:nvPr>
        </p:nvSpPr>
        <p:spPr>
          <a:xfrm>
            <a:off x="1295400" y="247650"/>
            <a:ext cx="9601200" cy="742950"/>
          </a:xfrm>
        </p:spPr>
        <p:txBody>
          <a:bodyPr>
            <a:normAutofit fontScale="90000"/>
          </a:bodyPr>
          <a:lstStyle/>
          <a:p>
            <a:r>
              <a:rPr lang="en-US" dirty="0"/>
              <a:t>Part 4: Visualization of Thread Topics</a:t>
            </a:r>
            <a:br>
              <a:rPr lang="en-US" dirty="0"/>
            </a:br>
            <a:br>
              <a:rPr lang="en-US" dirty="0"/>
            </a:br>
            <a:endParaRPr lang="en-US" dirty="0"/>
          </a:p>
        </p:txBody>
      </p:sp>
      <p:sp>
        <p:nvSpPr>
          <p:cNvPr id="3" name="Content Placeholder 2">
            <a:extLst>
              <a:ext uri="{FF2B5EF4-FFF2-40B4-BE49-F238E27FC236}">
                <a16:creationId xmlns:a16="http://schemas.microsoft.com/office/drawing/2014/main" id="{45B83C0C-FA45-40EC-830A-10D58A62D62D}"/>
              </a:ext>
            </a:extLst>
          </p:cNvPr>
          <p:cNvSpPr>
            <a:spLocks noGrp="1"/>
          </p:cNvSpPr>
          <p:nvPr>
            <p:ph idx="1"/>
          </p:nvPr>
        </p:nvSpPr>
        <p:spPr>
          <a:xfrm>
            <a:off x="1295400" y="990600"/>
            <a:ext cx="9601200" cy="5271607"/>
          </a:xfrm>
        </p:spPr>
        <p:txBody>
          <a:bodyPr>
            <a:normAutofit/>
          </a:bodyPr>
          <a:lstStyle/>
          <a:p>
            <a:r>
              <a:rPr lang="en-US" dirty="0"/>
              <a:t>Simple visualization built using Tableau</a:t>
            </a:r>
          </a:p>
          <a:p>
            <a:pPr lvl="1"/>
            <a:r>
              <a:rPr lang="en-US" dirty="0"/>
              <a:t>Tableau chosen due to ease of use</a:t>
            </a:r>
          </a:p>
          <a:p>
            <a:r>
              <a:rPr lang="en-US" dirty="0"/>
              <a:t>The initial crawled data consisting of thread titles and metrics was used</a:t>
            </a:r>
          </a:p>
          <a:p>
            <a:r>
              <a:rPr lang="en-US" dirty="0"/>
              <a:t>Thread Popularity measured based on</a:t>
            </a:r>
          </a:p>
          <a:p>
            <a:pPr lvl="1"/>
            <a:r>
              <a:rPr lang="en-US" dirty="0"/>
              <a:t>freshness of the posts</a:t>
            </a:r>
          </a:p>
          <a:p>
            <a:pPr lvl="1"/>
            <a:r>
              <a:rPr lang="en-US" dirty="0"/>
              <a:t>number of views and replies</a:t>
            </a:r>
          </a:p>
          <a:p>
            <a:endParaRPr lang="en-US" dirty="0"/>
          </a:p>
        </p:txBody>
      </p:sp>
      <p:pic>
        <p:nvPicPr>
          <p:cNvPr id="4" name="Audio 3">
            <a:hlinkClick r:id="" action="ppaction://media"/>
            <a:extLst>
              <a:ext uri="{FF2B5EF4-FFF2-40B4-BE49-F238E27FC236}">
                <a16:creationId xmlns:a16="http://schemas.microsoft.com/office/drawing/2014/main" id="{925D4C96-F6D9-4D24-A771-A18FD047E0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6967229"/>
      </p:ext>
    </p:extLst>
  </p:cSld>
  <p:clrMapOvr>
    <a:masterClrMapping/>
  </p:clrMapOvr>
  <mc:AlternateContent xmlns:mc="http://schemas.openxmlformats.org/markup-compatibility/2006">
    <mc:Choice xmlns:p14="http://schemas.microsoft.com/office/powerpoint/2010/main" Requires="p14">
      <p:transition spd="slow" p14:dur="2000" advTm="21067"/>
    </mc:Choice>
    <mc:Fallback>
      <p:transition spd="slow" advTm="21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979E-3FDB-44F2-B3EB-14BEE7C54113}"/>
              </a:ext>
            </a:extLst>
          </p:cNvPr>
          <p:cNvSpPr>
            <a:spLocks noGrp="1"/>
          </p:cNvSpPr>
          <p:nvPr>
            <p:ph type="title"/>
          </p:nvPr>
        </p:nvSpPr>
        <p:spPr>
          <a:xfrm>
            <a:off x="1295400" y="247650"/>
            <a:ext cx="9601200" cy="742950"/>
          </a:xfrm>
        </p:spPr>
        <p:txBody>
          <a:bodyPr>
            <a:normAutofit fontScale="90000"/>
          </a:bodyPr>
          <a:lstStyle/>
          <a:p>
            <a:r>
              <a:rPr lang="en-US" dirty="0"/>
              <a:t>Part 4: Visualization of Topics-Learnings</a:t>
            </a:r>
            <a:br>
              <a:rPr lang="en-US" dirty="0"/>
            </a:br>
            <a:endParaRPr lang="en-US" dirty="0"/>
          </a:p>
        </p:txBody>
      </p:sp>
      <p:sp>
        <p:nvSpPr>
          <p:cNvPr id="3" name="Content Placeholder 2">
            <a:extLst>
              <a:ext uri="{FF2B5EF4-FFF2-40B4-BE49-F238E27FC236}">
                <a16:creationId xmlns:a16="http://schemas.microsoft.com/office/drawing/2014/main" id="{45B83C0C-FA45-40EC-830A-10D58A62D62D}"/>
              </a:ext>
            </a:extLst>
          </p:cNvPr>
          <p:cNvSpPr>
            <a:spLocks noGrp="1"/>
          </p:cNvSpPr>
          <p:nvPr>
            <p:ph idx="1"/>
          </p:nvPr>
        </p:nvSpPr>
        <p:spPr>
          <a:xfrm>
            <a:off x="1295400" y="990600"/>
            <a:ext cx="9601200" cy="5271607"/>
          </a:xfrm>
        </p:spPr>
        <p:txBody>
          <a:bodyPr>
            <a:normAutofit/>
          </a:bodyPr>
          <a:lstStyle/>
          <a:p>
            <a:r>
              <a:rPr lang="en-US" dirty="0"/>
              <a:t>More than 10% of the training and test datasets were found to be spam threads unrelated to the finance domain</a:t>
            </a:r>
          </a:p>
          <a:p>
            <a:pPr lvl="1"/>
            <a:r>
              <a:rPr lang="en-US" dirty="0"/>
              <a:t>This skews the visualization and some irrelevant threads show up as popular</a:t>
            </a:r>
            <a:endParaRPr lang="en-US" sz="2200" dirty="0"/>
          </a:p>
          <a:p>
            <a:r>
              <a:rPr lang="en-US" dirty="0"/>
              <a:t>Further steps in this approach</a:t>
            </a:r>
          </a:p>
          <a:p>
            <a:pPr lvl="1"/>
            <a:r>
              <a:rPr lang="en-US" dirty="0"/>
              <a:t>Correlate the topic map and build a visualization of the trending topics instead of just popular threads</a:t>
            </a:r>
          </a:p>
          <a:p>
            <a:pPr lvl="1"/>
            <a:r>
              <a:rPr lang="en-US" dirty="0"/>
              <a:t>As more forums are crawled, add the originating forum information as well </a:t>
            </a:r>
          </a:p>
          <a:p>
            <a:pPr lvl="2"/>
            <a:r>
              <a:rPr lang="en-US" dirty="0"/>
              <a:t>would help users in finding the appropriate forums for their topics of interest</a:t>
            </a:r>
          </a:p>
          <a:p>
            <a:pPr lvl="2"/>
            <a:r>
              <a:rPr lang="en-US" dirty="0"/>
              <a:t>collate information posted on similar threads across the same or different forums</a:t>
            </a:r>
          </a:p>
          <a:p>
            <a:pPr lvl="1"/>
            <a:r>
              <a:rPr lang="en-US" dirty="0"/>
              <a:t>Build the federated forum portal and provide drilldown capability</a:t>
            </a:r>
          </a:p>
          <a:p>
            <a:pPr lvl="1"/>
            <a:r>
              <a:rPr lang="en-US" dirty="0"/>
              <a:t>Try other kinds of visualization </a:t>
            </a:r>
          </a:p>
          <a:p>
            <a:pPr lvl="1"/>
            <a:r>
              <a:rPr lang="en-US" dirty="0"/>
              <a:t>Use other data visualization frameworks like D3.js</a:t>
            </a:r>
          </a:p>
          <a:p>
            <a:pPr lvl="1"/>
            <a:endParaRPr lang="en-US" dirty="0"/>
          </a:p>
        </p:txBody>
      </p:sp>
      <p:pic>
        <p:nvPicPr>
          <p:cNvPr id="4" name="Audio 3">
            <a:hlinkClick r:id="" action="ppaction://media"/>
            <a:extLst>
              <a:ext uri="{FF2B5EF4-FFF2-40B4-BE49-F238E27FC236}">
                <a16:creationId xmlns:a16="http://schemas.microsoft.com/office/drawing/2014/main" id="{5FC20CE0-E843-4738-8FF9-ADC69C4E84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7364575"/>
      </p:ext>
    </p:extLst>
  </p:cSld>
  <p:clrMapOvr>
    <a:masterClrMapping/>
  </p:clrMapOvr>
  <mc:AlternateContent xmlns:mc="http://schemas.openxmlformats.org/markup-compatibility/2006">
    <mc:Choice xmlns:p14="http://schemas.microsoft.com/office/powerpoint/2010/main" Requires="p14">
      <p:transition spd="slow" p14:dur="2000" advTm="64766"/>
    </mc:Choice>
    <mc:Fallback>
      <p:transition spd="slow" advTm="64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4E92-9313-4234-8B17-C3D9BF08310C}"/>
              </a:ext>
            </a:extLst>
          </p:cNvPr>
          <p:cNvSpPr>
            <a:spLocks noGrp="1"/>
          </p:cNvSpPr>
          <p:nvPr>
            <p:ph type="title"/>
          </p:nvPr>
        </p:nvSpPr>
        <p:spPr>
          <a:xfrm>
            <a:off x="1295400" y="669022"/>
            <a:ext cx="9601200" cy="882941"/>
          </a:xfrm>
        </p:spPr>
        <p:txBody>
          <a:bodyPr/>
          <a:lstStyle/>
          <a:p>
            <a:r>
              <a:rPr lang="en-US" dirty="0"/>
              <a:t>References</a:t>
            </a:r>
          </a:p>
        </p:txBody>
      </p:sp>
      <p:sp>
        <p:nvSpPr>
          <p:cNvPr id="3" name="Content Placeholder 2">
            <a:extLst>
              <a:ext uri="{FF2B5EF4-FFF2-40B4-BE49-F238E27FC236}">
                <a16:creationId xmlns:a16="http://schemas.microsoft.com/office/drawing/2014/main" id="{87AA4BB6-DBDD-4EE7-8F00-2583946DFD8E}"/>
              </a:ext>
            </a:extLst>
          </p:cNvPr>
          <p:cNvSpPr>
            <a:spLocks noGrp="1"/>
          </p:cNvSpPr>
          <p:nvPr>
            <p:ph idx="1"/>
          </p:nvPr>
        </p:nvSpPr>
        <p:spPr>
          <a:xfrm>
            <a:off x="1295400" y="1698770"/>
            <a:ext cx="9601200" cy="3886200"/>
          </a:xfrm>
        </p:spPr>
        <p:txBody>
          <a:bodyPr>
            <a:normAutofit fontScale="70000" lnSpcReduction="20000"/>
          </a:bodyPr>
          <a:lstStyle/>
          <a:p>
            <a:r>
              <a:rPr lang="en-US" dirty="0">
                <a:hlinkClick r:id="rId4"/>
              </a:rPr>
              <a:t>Prof Cheng’s post on Federated Forums Portal: https://wiki.illinois.edu/wiki/pages/viewpage.action?spaceKey=timanpub&amp;title=Federated+Online+Forum+Portal</a:t>
            </a:r>
            <a:r>
              <a:rPr lang="en-US" dirty="0"/>
              <a:t> </a:t>
            </a:r>
          </a:p>
          <a:p>
            <a:r>
              <a:rPr lang="en-US" dirty="0">
                <a:hlinkClick r:id="rId5"/>
              </a:rPr>
              <a:t>Topic Modeling with </a:t>
            </a:r>
            <a:r>
              <a:rPr lang="en-US" dirty="0" err="1">
                <a:hlinkClick r:id="rId5"/>
              </a:rPr>
              <a:t>Scikit</a:t>
            </a:r>
            <a:r>
              <a:rPr lang="en-US" dirty="0">
                <a:hlinkClick r:id="rId5"/>
              </a:rPr>
              <a:t>-Learn: </a:t>
            </a:r>
          </a:p>
          <a:p>
            <a:pPr marL="0" indent="0">
              <a:buNone/>
            </a:pPr>
            <a:r>
              <a:rPr lang="en-US" dirty="0">
                <a:hlinkClick r:id="rId5"/>
              </a:rPr>
              <a:t>https://medium.com/mlreview/topic-modeling-with-scikit-learn-e80d33668730</a:t>
            </a:r>
            <a:r>
              <a:rPr lang="en-US" dirty="0"/>
              <a:t> </a:t>
            </a:r>
          </a:p>
          <a:p>
            <a:r>
              <a:rPr lang="en-US" dirty="0" err="1">
                <a:hlinkClick r:id="rId6"/>
              </a:rPr>
              <a:t>Scikit</a:t>
            </a:r>
            <a:r>
              <a:rPr lang="en-US" dirty="0">
                <a:hlinkClick r:id="rId6"/>
              </a:rPr>
              <a:t>-Learn tutorial for training classifier using 20 newsgroups dataset:</a:t>
            </a:r>
          </a:p>
          <a:p>
            <a:pPr marL="0" indent="0">
              <a:buNone/>
            </a:pPr>
            <a:r>
              <a:rPr lang="en-US" dirty="0">
                <a:hlinkClick r:id="rId6"/>
              </a:rPr>
              <a:t>http://scikit-learn.org/stable/tutorial/text_analytics/working_with_text_data.html</a:t>
            </a:r>
            <a:r>
              <a:rPr lang="en-US" dirty="0"/>
              <a:t> </a:t>
            </a:r>
          </a:p>
          <a:p>
            <a:r>
              <a:rPr lang="en-US" dirty="0" err="1">
                <a:hlinkClick r:id="rId7"/>
              </a:rPr>
              <a:t>Scrapy</a:t>
            </a:r>
            <a:r>
              <a:rPr lang="en-US" dirty="0">
                <a:hlinkClick r:id="rId7"/>
              </a:rPr>
              <a:t> tutorial</a:t>
            </a:r>
          </a:p>
          <a:p>
            <a:pPr marL="0" indent="0">
              <a:buNone/>
            </a:pPr>
            <a:r>
              <a:rPr lang="en-US" dirty="0">
                <a:hlinkClick r:id="rId7"/>
              </a:rPr>
              <a:t>https://doc.scrapy.org/en/1.4/intro/tutorial.html#intro-tutorial</a:t>
            </a:r>
            <a:r>
              <a:rPr lang="en-US" dirty="0"/>
              <a:t> </a:t>
            </a:r>
          </a:p>
          <a:p>
            <a:r>
              <a:rPr lang="en-US" dirty="0">
                <a:hlinkClick r:id="rId8"/>
              </a:rPr>
              <a:t>The finance forum used to test:</a:t>
            </a:r>
          </a:p>
          <a:p>
            <a:pPr marL="0" indent="0">
              <a:buNone/>
            </a:pPr>
            <a:r>
              <a:rPr lang="en-US" dirty="0">
                <a:hlinkClick r:id="rId8"/>
              </a:rPr>
              <a:t>http://www.thefinanceforums.com/</a:t>
            </a:r>
            <a:r>
              <a:rPr lang="en-US" dirty="0"/>
              <a:t> </a:t>
            </a:r>
          </a:p>
          <a:p>
            <a:r>
              <a:rPr lang="en-US" dirty="0"/>
              <a:t>Exploring Topic Coherence over many models and many topics- Keith Stevens, Philip </a:t>
            </a:r>
            <a:r>
              <a:rPr lang="en-US" dirty="0" err="1"/>
              <a:t>Kegelmeyer</a:t>
            </a:r>
            <a:r>
              <a:rPr lang="en-US" dirty="0"/>
              <a:t>, David </a:t>
            </a:r>
            <a:r>
              <a:rPr lang="en-US" dirty="0" err="1"/>
              <a:t>Andrzejewski</a:t>
            </a:r>
            <a:r>
              <a:rPr lang="en-US" dirty="0"/>
              <a:t>, David </a:t>
            </a:r>
            <a:r>
              <a:rPr lang="en-US" dirty="0" err="1"/>
              <a:t>Buttler</a:t>
            </a:r>
            <a:r>
              <a:rPr lang="en-US" dirty="0"/>
              <a:t>, University of California Los Angeles; Lawrence Livermore National Lab, Sandia National Lab</a:t>
            </a:r>
            <a:endParaRPr lang="en-US" dirty="0">
              <a:hlinkClick r:id="rId9"/>
            </a:endParaRPr>
          </a:p>
          <a:p>
            <a:pPr marL="0" indent="0">
              <a:buNone/>
            </a:pPr>
            <a:r>
              <a:rPr lang="en-US" dirty="0">
                <a:hlinkClick r:id="rId9"/>
              </a:rPr>
              <a:t>http://aclweb.org/anthology/D/D12/D12-1087.pdf</a:t>
            </a:r>
            <a:r>
              <a:rPr lang="en-US" dirty="0"/>
              <a:t> </a:t>
            </a:r>
          </a:p>
        </p:txBody>
      </p:sp>
      <p:pic>
        <p:nvPicPr>
          <p:cNvPr id="4" name="Audio 3">
            <a:hlinkClick r:id="" action="ppaction://media"/>
            <a:extLst>
              <a:ext uri="{FF2B5EF4-FFF2-40B4-BE49-F238E27FC236}">
                <a16:creationId xmlns:a16="http://schemas.microsoft.com/office/drawing/2014/main" id="{9ADABC68-6EE2-470B-9721-F6BDFA8D56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7724758"/>
      </p:ext>
    </p:extLst>
  </p:cSld>
  <p:clrMapOvr>
    <a:masterClrMapping/>
  </p:clrMapOvr>
  <mc:AlternateContent xmlns:mc="http://schemas.openxmlformats.org/markup-compatibility/2006">
    <mc:Choice xmlns:p14="http://schemas.microsoft.com/office/powerpoint/2010/main" Requires="p14">
      <p:transition spd="slow" p14:dur="2000" advTm="6669"/>
    </mc:Choice>
    <mc:Fallback>
      <p:transition spd="slow" advTm="6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E646-39F4-4A18-A100-C4286C5B1621}"/>
              </a:ext>
            </a:extLst>
          </p:cNvPr>
          <p:cNvSpPr>
            <a:spLocks noGrp="1"/>
          </p:cNvSpPr>
          <p:nvPr>
            <p:ph type="title"/>
          </p:nvPr>
        </p:nvSpPr>
        <p:spPr>
          <a:xfrm>
            <a:off x="1371600" y="247650"/>
            <a:ext cx="9601200" cy="1485900"/>
          </a:xfrm>
        </p:spPr>
        <p:txBody>
          <a:bodyPr/>
          <a:lstStyle/>
          <a:p>
            <a:r>
              <a:rPr lang="en-US" dirty="0"/>
              <a:t>High Level Approach</a:t>
            </a:r>
          </a:p>
        </p:txBody>
      </p:sp>
      <p:sp>
        <p:nvSpPr>
          <p:cNvPr id="3" name="Content Placeholder 2">
            <a:extLst>
              <a:ext uri="{FF2B5EF4-FFF2-40B4-BE49-F238E27FC236}">
                <a16:creationId xmlns:a16="http://schemas.microsoft.com/office/drawing/2014/main" id="{4C497CAF-0207-48F4-96D8-8770B98574C8}"/>
              </a:ext>
            </a:extLst>
          </p:cNvPr>
          <p:cNvSpPr>
            <a:spLocks noGrp="1"/>
          </p:cNvSpPr>
          <p:nvPr>
            <p:ph idx="1"/>
          </p:nvPr>
        </p:nvSpPr>
        <p:spPr>
          <a:xfrm>
            <a:off x="1295400" y="1543051"/>
            <a:ext cx="9601200" cy="3581400"/>
          </a:xfrm>
        </p:spPr>
        <p:txBody>
          <a:bodyPr>
            <a:normAutofit/>
          </a:bodyPr>
          <a:lstStyle/>
          <a:p>
            <a:pPr marL="0" indent="0">
              <a:buNone/>
            </a:pPr>
            <a:r>
              <a:rPr lang="en-US" dirty="0"/>
              <a:t>The proposal is to</a:t>
            </a:r>
          </a:p>
          <a:p>
            <a:r>
              <a:rPr lang="en-US" dirty="0"/>
              <a:t>build a web crawler for a finance-related forum </a:t>
            </a:r>
          </a:p>
          <a:p>
            <a:r>
              <a:rPr lang="en-US" dirty="0"/>
              <a:t>build an inverted index and topic model to enable topic map construction</a:t>
            </a:r>
          </a:p>
          <a:p>
            <a:r>
              <a:rPr lang="en-US" dirty="0"/>
              <a:t>rank topics using the topic model in conjunction with user demographics, freshness of the posts and number of participants. </a:t>
            </a:r>
          </a:p>
          <a:p>
            <a:r>
              <a:rPr lang="en-US" dirty="0"/>
              <a:t>create a visualization interface showing the user trending topics in the personal finance area</a:t>
            </a:r>
          </a:p>
        </p:txBody>
      </p:sp>
      <p:pic>
        <p:nvPicPr>
          <p:cNvPr id="5" name="Audio 4">
            <a:hlinkClick r:id="" action="ppaction://media"/>
            <a:extLst>
              <a:ext uri="{FF2B5EF4-FFF2-40B4-BE49-F238E27FC236}">
                <a16:creationId xmlns:a16="http://schemas.microsoft.com/office/drawing/2014/main" id="{D04F2308-BF3E-4669-9E6E-3DB9F5B6B8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9030526"/>
      </p:ext>
    </p:extLst>
  </p:cSld>
  <p:clrMapOvr>
    <a:masterClrMapping/>
  </p:clrMapOvr>
  <mc:AlternateContent xmlns:mc="http://schemas.openxmlformats.org/markup-compatibility/2006">
    <mc:Choice xmlns:p14="http://schemas.microsoft.com/office/powerpoint/2010/main" Requires="p14">
      <p:transition spd="slow" p14:dur="2000" advTm="32391"/>
    </mc:Choice>
    <mc:Fallback>
      <p:transition spd="slow" advTm="32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A1D3-ACF1-426E-A287-0DF300B894FE}"/>
              </a:ext>
            </a:extLst>
          </p:cNvPr>
          <p:cNvSpPr>
            <a:spLocks noGrp="1"/>
          </p:cNvSpPr>
          <p:nvPr>
            <p:ph type="title"/>
          </p:nvPr>
        </p:nvSpPr>
        <p:spPr>
          <a:xfrm>
            <a:off x="1295400" y="140516"/>
            <a:ext cx="9601200" cy="740328"/>
          </a:xfrm>
        </p:spPr>
        <p:txBody>
          <a:bodyPr/>
          <a:lstStyle/>
          <a:p>
            <a:r>
              <a:rPr lang="en-US" dirty="0"/>
              <a:t>Steps to execute</a:t>
            </a:r>
          </a:p>
        </p:txBody>
      </p:sp>
      <p:sp>
        <p:nvSpPr>
          <p:cNvPr id="3" name="Content Placeholder 2">
            <a:extLst>
              <a:ext uri="{FF2B5EF4-FFF2-40B4-BE49-F238E27FC236}">
                <a16:creationId xmlns:a16="http://schemas.microsoft.com/office/drawing/2014/main" id="{0B84E2D8-663D-4A08-B2B9-3E6E9F22765B}"/>
              </a:ext>
            </a:extLst>
          </p:cNvPr>
          <p:cNvSpPr>
            <a:spLocks noGrp="1"/>
          </p:cNvSpPr>
          <p:nvPr>
            <p:ph idx="1"/>
          </p:nvPr>
        </p:nvSpPr>
        <p:spPr>
          <a:xfrm>
            <a:off x="1363211" y="729841"/>
            <a:ext cx="9601200" cy="5679347"/>
          </a:xfrm>
        </p:spPr>
        <p:txBody>
          <a:bodyPr>
            <a:normAutofit/>
          </a:bodyPr>
          <a:lstStyle/>
          <a:p>
            <a:pPr marL="0" indent="0">
              <a:buNone/>
            </a:pPr>
            <a:r>
              <a:rPr lang="en-US" sz="1700" dirty="0"/>
              <a:t>Prerequisites:</a:t>
            </a:r>
          </a:p>
          <a:p>
            <a:r>
              <a:rPr lang="en-US" sz="1700" dirty="0"/>
              <a:t>Must have Python, </a:t>
            </a:r>
            <a:r>
              <a:rPr lang="en-US" sz="1700" dirty="0" err="1"/>
              <a:t>Jupyter</a:t>
            </a:r>
            <a:r>
              <a:rPr lang="en-US" sz="1700" dirty="0"/>
              <a:t> (for reading and executing </a:t>
            </a:r>
            <a:r>
              <a:rPr lang="en-US" sz="1700" dirty="0" err="1"/>
              <a:t>IPython</a:t>
            </a:r>
            <a:r>
              <a:rPr lang="en-US" sz="1700" dirty="0"/>
              <a:t> Notebooks), </a:t>
            </a:r>
            <a:r>
              <a:rPr lang="en-US" sz="1700" dirty="0" err="1"/>
              <a:t>Scrapy</a:t>
            </a:r>
            <a:r>
              <a:rPr lang="en-US" sz="1700" dirty="0"/>
              <a:t> </a:t>
            </a:r>
            <a:r>
              <a:rPr lang="en-US" sz="1700" dirty="0" err="1"/>
              <a:t>Web_Crawling</a:t>
            </a:r>
            <a:r>
              <a:rPr lang="en-US" sz="1700" dirty="0"/>
              <a:t> Framework and </a:t>
            </a:r>
            <a:r>
              <a:rPr lang="en-US" sz="1700" dirty="0" err="1"/>
              <a:t>Scikit</a:t>
            </a:r>
            <a:r>
              <a:rPr lang="en-US" sz="1700" dirty="0"/>
              <a:t>-Learn installed.</a:t>
            </a:r>
          </a:p>
          <a:p>
            <a:pPr marL="0" indent="0">
              <a:buNone/>
            </a:pPr>
            <a:r>
              <a:rPr lang="en-US" sz="1700" dirty="0"/>
              <a:t>Steps:</a:t>
            </a:r>
          </a:p>
          <a:p>
            <a:pPr marL="0" indent="0">
              <a:buNone/>
            </a:pPr>
            <a:r>
              <a:rPr lang="en-US" sz="1700" dirty="0"/>
              <a:t>Part 1: Crawl the website and get the forum threads</a:t>
            </a:r>
          </a:p>
          <a:p>
            <a:pPr marL="0" indent="0">
              <a:buNone/>
            </a:pPr>
            <a:r>
              <a:rPr lang="en-US" sz="1700" dirty="0"/>
              <a:t>1. Create a project using the below command:</a:t>
            </a:r>
          </a:p>
          <a:p>
            <a:pPr marL="0" indent="0">
              <a:buNone/>
            </a:pPr>
            <a:r>
              <a:rPr lang="en-US" sz="1700" dirty="0" err="1"/>
              <a:t>scrapy</a:t>
            </a:r>
            <a:r>
              <a:rPr lang="en-US" sz="1700" dirty="0"/>
              <a:t> </a:t>
            </a:r>
            <a:r>
              <a:rPr lang="en-US" sz="1700" dirty="0" err="1"/>
              <a:t>startproject</a:t>
            </a:r>
            <a:r>
              <a:rPr lang="en-US" sz="1700" dirty="0"/>
              <a:t> cs410fedforum</a:t>
            </a:r>
          </a:p>
          <a:p>
            <a:pPr marL="0" indent="0">
              <a:buNone/>
            </a:pPr>
            <a:r>
              <a:rPr lang="en-US" sz="1700" dirty="0"/>
              <a:t>2. Copy the file finance_spider.py into the cs410fedforum/spiders folder</a:t>
            </a:r>
          </a:p>
          <a:p>
            <a:pPr marL="0" indent="0">
              <a:buNone/>
            </a:pPr>
            <a:r>
              <a:rPr lang="en-US" sz="1700" dirty="0"/>
              <a:t>3. Go to the project’s top level directory and run:</a:t>
            </a:r>
          </a:p>
          <a:p>
            <a:pPr marL="0" indent="0">
              <a:buNone/>
            </a:pPr>
            <a:r>
              <a:rPr lang="en-US" sz="1700" dirty="0" err="1"/>
              <a:t>scrapy</a:t>
            </a:r>
            <a:r>
              <a:rPr lang="en-US" sz="1700" dirty="0"/>
              <a:t> crawl </a:t>
            </a:r>
            <a:r>
              <a:rPr lang="en-US" sz="1700" dirty="0" err="1"/>
              <a:t>financeforums</a:t>
            </a:r>
            <a:r>
              <a:rPr lang="en-US" sz="1700" dirty="0"/>
              <a:t> -o </a:t>
            </a:r>
            <a:r>
              <a:rPr lang="en-US" sz="1700" dirty="0" err="1"/>
              <a:t>financetopics.json</a:t>
            </a:r>
            <a:endParaRPr lang="en-US" sz="1700" dirty="0"/>
          </a:p>
          <a:p>
            <a:pPr marL="0" indent="0">
              <a:buNone/>
            </a:pPr>
            <a:endParaRPr lang="en-US" sz="1700" dirty="0"/>
          </a:p>
        </p:txBody>
      </p:sp>
      <p:pic>
        <p:nvPicPr>
          <p:cNvPr id="4" name="Audio 3">
            <a:hlinkClick r:id="" action="ppaction://media"/>
            <a:extLst>
              <a:ext uri="{FF2B5EF4-FFF2-40B4-BE49-F238E27FC236}">
                <a16:creationId xmlns:a16="http://schemas.microsoft.com/office/drawing/2014/main" id="{7B24F6C1-170B-4E2F-921C-39D80B7BAA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2641490"/>
      </p:ext>
    </p:extLst>
  </p:cSld>
  <p:clrMapOvr>
    <a:masterClrMapping/>
  </p:clrMapOvr>
  <mc:AlternateContent xmlns:mc="http://schemas.openxmlformats.org/markup-compatibility/2006">
    <mc:Choice xmlns:p14="http://schemas.microsoft.com/office/powerpoint/2010/main" Requires="p14">
      <p:transition spd="slow" p14:dur="2000" advTm="42763"/>
    </mc:Choice>
    <mc:Fallback>
      <p:transition spd="slow" advTm="42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95400" y="241184"/>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95400" y="864066"/>
            <a:ext cx="9601200" cy="3581400"/>
          </a:xfrm>
        </p:spPr>
        <p:txBody>
          <a:bodyPr/>
          <a:lstStyle/>
          <a:p>
            <a:r>
              <a:rPr lang="en-US" dirty="0"/>
              <a:t>Part 1: Crawl the website and get the forum threads</a:t>
            </a:r>
          </a:p>
          <a:p>
            <a:endParaRPr lang="en-US" dirty="0"/>
          </a:p>
          <a:p>
            <a:pPr marL="0" indent="0">
              <a:buNone/>
            </a:pPr>
            <a:endParaRPr lang="en-US" dirty="0"/>
          </a:p>
        </p:txBody>
      </p:sp>
      <p:pic>
        <p:nvPicPr>
          <p:cNvPr id="4" name="Picture 3">
            <a:extLst>
              <a:ext uri="{FF2B5EF4-FFF2-40B4-BE49-F238E27FC236}">
                <a16:creationId xmlns:a16="http://schemas.microsoft.com/office/drawing/2014/main" id="{831CABB8-2E84-433D-B6FC-24B3FB9961F9}"/>
              </a:ext>
            </a:extLst>
          </p:cNvPr>
          <p:cNvPicPr>
            <a:picLocks noChangeAspect="1"/>
          </p:cNvPicPr>
          <p:nvPr/>
        </p:nvPicPr>
        <p:blipFill>
          <a:blip r:embed="rId4"/>
          <a:stretch>
            <a:fillRect/>
          </a:stretch>
        </p:blipFill>
        <p:spPr>
          <a:xfrm>
            <a:off x="1164236" y="1212031"/>
            <a:ext cx="6804583" cy="3912943"/>
          </a:xfrm>
          <a:prstGeom prst="rect">
            <a:avLst/>
          </a:prstGeom>
        </p:spPr>
      </p:pic>
      <p:pic>
        <p:nvPicPr>
          <p:cNvPr id="5" name="Picture 4">
            <a:extLst>
              <a:ext uri="{FF2B5EF4-FFF2-40B4-BE49-F238E27FC236}">
                <a16:creationId xmlns:a16="http://schemas.microsoft.com/office/drawing/2014/main" id="{084A16A2-94AA-4F5A-989A-CF5E1F341C36}"/>
              </a:ext>
            </a:extLst>
          </p:cNvPr>
          <p:cNvPicPr>
            <a:picLocks noChangeAspect="1"/>
          </p:cNvPicPr>
          <p:nvPr/>
        </p:nvPicPr>
        <p:blipFill>
          <a:blip r:embed="rId5"/>
          <a:stretch>
            <a:fillRect/>
          </a:stretch>
        </p:blipFill>
        <p:spPr>
          <a:xfrm>
            <a:off x="1164236" y="5124974"/>
            <a:ext cx="7470151" cy="1562600"/>
          </a:xfrm>
          <a:prstGeom prst="rect">
            <a:avLst/>
          </a:prstGeom>
        </p:spPr>
      </p:pic>
      <p:pic>
        <p:nvPicPr>
          <p:cNvPr id="6" name="Audio 5">
            <a:hlinkClick r:id="" action="ppaction://media"/>
            <a:extLst>
              <a:ext uri="{FF2B5EF4-FFF2-40B4-BE49-F238E27FC236}">
                <a16:creationId xmlns:a16="http://schemas.microsoft.com/office/drawing/2014/main" id="{7A5DD5ED-46B5-4EB1-BBC9-5D8E34D0FA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3505518"/>
      </p:ext>
    </p:extLst>
  </p:cSld>
  <p:clrMapOvr>
    <a:masterClrMapping/>
  </p:clrMapOvr>
  <mc:AlternateContent xmlns:mc="http://schemas.openxmlformats.org/markup-compatibility/2006">
    <mc:Choice xmlns:p14="http://schemas.microsoft.com/office/powerpoint/2010/main" Requires="p14">
      <p:transition spd="slow" p14:dur="2000" advTm="11720"/>
    </mc:Choice>
    <mc:Fallback>
      <p:transition spd="slow" advTm="1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95400" y="241184"/>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95400" y="864066"/>
            <a:ext cx="9601200" cy="3581400"/>
          </a:xfrm>
        </p:spPr>
        <p:txBody>
          <a:bodyPr/>
          <a:lstStyle/>
          <a:p>
            <a:r>
              <a:rPr lang="en-US" dirty="0"/>
              <a:t>Part 1: Crawl the website and get the forum threads</a:t>
            </a:r>
          </a:p>
          <a:p>
            <a:endParaRPr lang="en-US" dirty="0"/>
          </a:p>
          <a:p>
            <a:pPr marL="0" indent="0">
              <a:buNone/>
            </a:pPr>
            <a:endParaRPr lang="en-US" dirty="0"/>
          </a:p>
        </p:txBody>
      </p:sp>
      <p:pic>
        <p:nvPicPr>
          <p:cNvPr id="6" name="Picture 5">
            <a:extLst>
              <a:ext uri="{FF2B5EF4-FFF2-40B4-BE49-F238E27FC236}">
                <a16:creationId xmlns:a16="http://schemas.microsoft.com/office/drawing/2014/main" id="{58AB3EF3-152A-45DA-9DE9-4D3E561F0D99}"/>
              </a:ext>
            </a:extLst>
          </p:cNvPr>
          <p:cNvPicPr>
            <a:picLocks noChangeAspect="1"/>
          </p:cNvPicPr>
          <p:nvPr/>
        </p:nvPicPr>
        <p:blipFill>
          <a:blip r:embed="rId4"/>
          <a:stretch>
            <a:fillRect/>
          </a:stretch>
        </p:blipFill>
        <p:spPr>
          <a:xfrm>
            <a:off x="1164235" y="1189963"/>
            <a:ext cx="7300257" cy="4376230"/>
          </a:xfrm>
          <a:prstGeom prst="rect">
            <a:avLst/>
          </a:prstGeom>
        </p:spPr>
      </p:pic>
      <p:pic>
        <p:nvPicPr>
          <p:cNvPr id="8" name="Audio 7">
            <a:hlinkClick r:id="" action="ppaction://media"/>
            <a:extLst>
              <a:ext uri="{FF2B5EF4-FFF2-40B4-BE49-F238E27FC236}">
                <a16:creationId xmlns:a16="http://schemas.microsoft.com/office/drawing/2014/main" id="{6683003A-5FF3-4B70-9D84-D30CAA893E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4697571"/>
      </p:ext>
    </p:extLst>
  </p:cSld>
  <p:clrMapOvr>
    <a:masterClrMapping/>
  </p:clrMapOvr>
  <mc:AlternateContent xmlns:mc="http://schemas.openxmlformats.org/markup-compatibility/2006">
    <mc:Choice xmlns:p14="http://schemas.microsoft.com/office/powerpoint/2010/main" Requires="p14">
      <p:transition spd="slow" p14:dur="2000" advTm="6426"/>
    </mc:Choice>
    <mc:Fallback>
      <p:transition spd="slow" advTm="6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813732"/>
            <a:ext cx="9601200" cy="3581400"/>
          </a:xfrm>
        </p:spPr>
        <p:txBody>
          <a:bodyPr/>
          <a:lstStyle/>
          <a:p>
            <a:r>
              <a:rPr lang="en-US" dirty="0"/>
              <a:t>Part 1: Crawl the website and get the forum threads</a:t>
            </a:r>
          </a:p>
          <a:p>
            <a:endParaRPr lang="en-US" dirty="0"/>
          </a:p>
          <a:p>
            <a:pPr marL="0" indent="0">
              <a:buNone/>
            </a:pPr>
            <a:endParaRPr lang="en-US" dirty="0"/>
          </a:p>
        </p:txBody>
      </p:sp>
      <p:pic>
        <p:nvPicPr>
          <p:cNvPr id="6" name="Picture 5">
            <a:extLst>
              <a:ext uri="{FF2B5EF4-FFF2-40B4-BE49-F238E27FC236}">
                <a16:creationId xmlns:a16="http://schemas.microsoft.com/office/drawing/2014/main" id="{DB4BB36D-8484-4CA0-8FF8-3DA2D0C07670}"/>
              </a:ext>
            </a:extLst>
          </p:cNvPr>
          <p:cNvPicPr>
            <a:picLocks noChangeAspect="1"/>
          </p:cNvPicPr>
          <p:nvPr/>
        </p:nvPicPr>
        <p:blipFill>
          <a:blip r:embed="rId4"/>
          <a:stretch>
            <a:fillRect/>
          </a:stretch>
        </p:blipFill>
        <p:spPr>
          <a:xfrm>
            <a:off x="1295399" y="1101055"/>
            <a:ext cx="6900644" cy="4139540"/>
          </a:xfrm>
          <a:prstGeom prst="rect">
            <a:avLst/>
          </a:prstGeom>
        </p:spPr>
      </p:pic>
      <p:pic>
        <p:nvPicPr>
          <p:cNvPr id="7" name="Picture 6">
            <a:extLst>
              <a:ext uri="{FF2B5EF4-FFF2-40B4-BE49-F238E27FC236}">
                <a16:creationId xmlns:a16="http://schemas.microsoft.com/office/drawing/2014/main" id="{5F4BB72F-0A39-4890-B3BF-51691D7E56B5}"/>
              </a:ext>
            </a:extLst>
          </p:cNvPr>
          <p:cNvPicPr>
            <a:picLocks noChangeAspect="1"/>
          </p:cNvPicPr>
          <p:nvPr/>
        </p:nvPicPr>
        <p:blipFill>
          <a:blip r:embed="rId5"/>
          <a:stretch>
            <a:fillRect/>
          </a:stretch>
        </p:blipFill>
        <p:spPr>
          <a:xfrm>
            <a:off x="1295399" y="5176087"/>
            <a:ext cx="6900643" cy="1613646"/>
          </a:xfrm>
          <a:prstGeom prst="rect">
            <a:avLst/>
          </a:prstGeom>
        </p:spPr>
      </p:pic>
      <p:pic>
        <p:nvPicPr>
          <p:cNvPr id="8" name="Audio 7">
            <a:hlinkClick r:id="" action="ppaction://media"/>
            <a:extLst>
              <a:ext uri="{FF2B5EF4-FFF2-40B4-BE49-F238E27FC236}">
                <a16:creationId xmlns:a16="http://schemas.microsoft.com/office/drawing/2014/main" id="{D449C789-633F-4949-9D42-93A1573872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3434161"/>
      </p:ext>
    </p:extLst>
  </p:cSld>
  <p:clrMapOvr>
    <a:masterClrMapping/>
  </p:clrMapOvr>
  <mc:AlternateContent xmlns:mc="http://schemas.openxmlformats.org/markup-compatibility/2006">
    <mc:Choice xmlns:p14="http://schemas.microsoft.com/office/powerpoint/2010/main" Requires="p14">
      <p:transition spd="slow" p14:dur="2000" advTm="13749"/>
    </mc:Choice>
    <mc:Fallback>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A1D3-ACF1-426E-A287-0DF300B894FE}"/>
              </a:ext>
            </a:extLst>
          </p:cNvPr>
          <p:cNvSpPr>
            <a:spLocks noGrp="1"/>
          </p:cNvSpPr>
          <p:nvPr>
            <p:ph type="title"/>
          </p:nvPr>
        </p:nvSpPr>
        <p:spPr>
          <a:xfrm>
            <a:off x="1295400" y="140516"/>
            <a:ext cx="9601200" cy="740328"/>
          </a:xfrm>
        </p:spPr>
        <p:txBody>
          <a:bodyPr/>
          <a:lstStyle/>
          <a:p>
            <a:r>
              <a:rPr lang="en-US" dirty="0"/>
              <a:t>Steps to execute</a:t>
            </a:r>
          </a:p>
        </p:txBody>
      </p:sp>
      <p:sp>
        <p:nvSpPr>
          <p:cNvPr id="3" name="Content Placeholder 2">
            <a:extLst>
              <a:ext uri="{FF2B5EF4-FFF2-40B4-BE49-F238E27FC236}">
                <a16:creationId xmlns:a16="http://schemas.microsoft.com/office/drawing/2014/main" id="{0B84E2D8-663D-4A08-B2B9-3E6E9F22765B}"/>
              </a:ext>
            </a:extLst>
          </p:cNvPr>
          <p:cNvSpPr>
            <a:spLocks noGrp="1"/>
          </p:cNvSpPr>
          <p:nvPr>
            <p:ph idx="1"/>
          </p:nvPr>
        </p:nvSpPr>
        <p:spPr>
          <a:xfrm>
            <a:off x="1363211" y="729841"/>
            <a:ext cx="9601200" cy="5679347"/>
          </a:xfrm>
        </p:spPr>
        <p:txBody>
          <a:bodyPr>
            <a:normAutofit/>
          </a:bodyPr>
          <a:lstStyle/>
          <a:p>
            <a:r>
              <a:rPr lang="en-US" sz="1700" dirty="0"/>
              <a:t>Part 2: Training the classifier</a:t>
            </a:r>
          </a:p>
          <a:p>
            <a:pPr marL="0" indent="0">
              <a:buNone/>
            </a:pPr>
            <a:r>
              <a:rPr lang="en-US" sz="1700" dirty="0"/>
              <a:t>1. Download the data directory which contains the training data for categories</a:t>
            </a:r>
          </a:p>
          <a:p>
            <a:pPr marL="0" indent="0">
              <a:buNone/>
            </a:pPr>
            <a:r>
              <a:rPr lang="en-US" sz="1700" dirty="0"/>
              <a:t>2. Download the CS410FedForums-Categorization </a:t>
            </a:r>
            <a:r>
              <a:rPr lang="en-US" sz="1700" dirty="0" err="1"/>
              <a:t>IPython</a:t>
            </a:r>
            <a:r>
              <a:rPr lang="en-US" sz="1700" dirty="0"/>
              <a:t> notebook </a:t>
            </a:r>
          </a:p>
          <a:p>
            <a:pPr marL="0" indent="0">
              <a:buNone/>
            </a:pPr>
            <a:r>
              <a:rPr lang="en-US" sz="1700" dirty="0"/>
              <a:t>3. Copy the </a:t>
            </a:r>
            <a:r>
              <a:rPr lang="en-US" sz="1700" dirty="0" err="1"/>
              <a:t>json</a:t>
            </a:r>
            <a:r>
              <a:rPr lang="en-US" sz="1700" dirty="0"/>
              <a:t> file </a:t>
            </a:r>
            <a:r>
              <a:rPr lang="en-US" sz="1700" dirty="0" err="1"/>
              <a:t>financetopics.json</a:t>
            </a:r>
            <a:r>
              <a:rPr lang="en-US" sz="1700" dirty="0"/>
              <a:t> from Part 1 above to the same path as the CS410FedForums-Categorization </a:t>
            </a:r>
            <a:r>
              <a:rPr lang="en-US" sz="1700" dirty="0" err="1"/>
              <a:t>IPython</a:t>
            </a:r>
            <a:r>
              <a:rPr lang="en-US" sz="1700" dirty="0"/>
              <a:t> notebook</a:t>
            </a:r>
          </a:p>
          <a:p>
            <a:pPr marL="0" indent="0">
              <a:buNone/>
            </a:pPr>
            <a:r>
              <a:rPr lang="en-US" sz="1700" dirty="0"/>
              <a:t>4. In the CS410FedForums-Categorization </a:t>
            </a:r>
            <a:r>
              <a:rPr lang="en-US" sz="1700" dirty="0" err="1"/>
              <a:t>IPython</a:t>
            </a:r>
            <a:r>
              <a:rPr lang="en-US" sz="1700" dirty="0"/>
              <a:t> notebook, replace the path of the data directory in the first parameter of </a:t>
            </a:r>
            <a:r>
              <a:rPr lang="en-US" sz="1700" dirty="0" err="1"/>
              <a:t>load_files</a:t>
            </a:r>
            <a:r>
              <a:rPr lang="en-US" sz="1700" dirty="0"/>
              <a:t> on this line:</a:t>
            </a:r>
          </a:p>
          <a:p>
            <a:pPr marL="0" indent="0">
              <a:buNone/>
            </a:pPr>
            <a:r>
              <a:rPr lang="en-US" sz="1700" dirty="0" err="1"/>
              <a:t>docs_to_train</a:t>
            </a:r>
            <a:r>
              <a:rPr lang="en-US" sz="1700" dirty="0"/>
              <a:t> = </a:t>
            </a:r>
            <a:r>
              <a:rPr lang="en-US" sz="1700" dirty="0" err="1"/>
              <a:t>sklearn.datasets.load_files</a:t>
            </a:r>
            <a:r>
              <a:rPr lang="en-US" sz="1700" dirty="0"/>
              <a:t>("C:\Users\gayat\ipythonnotebooks\data", description=None, categories=None, </a:t>
            </a:r>
            <a:r>
              <a:rPr lang="en-US" sz="1700" dirty="0" err="1"/>
              <a:t>load_content</a:t>
            </a:r>
            <a:r>
              <a:rPr lang="en-US" sz="1700" dirty="0"/>
              <a:t>=True, shuffle=True,                                             encoding='utf-8', </a:t>
            </a:r>
            <a:r>
              <a:rPr lang="en-US" sz="1700" dirty="0" err="1"/>
              <a:t>decode_error</a:t>
            </a:r>
            <a:r>
              <a:rPr lang="en-US" sz="1700" dirty="0"/>
              <a:t>='strict', </a:t>
            </a:r>
            <a:r>
              <a:rPr lang="en-US" sz="1700" dirty="0" err="1"/>
              <a:t>random_state</a:t>
            </a:r>
            <a:r>
              <a:rPr lang="en-US" sz="1700" dirty="0"/>
              <a:t>=0)</a:t>
            </a:r>
          </a:p>
          <a:p>
            <a:pPr marL="0" indent="0">
              <a:buNone/>
            </a:pPr>
            <a:r>
              <a:rPr lang="en-US" sz="1700" dirty="0"/>
              <a:t>5. In the CS410FedForums-Categorization </a:t>
            </a:r>
            <a:r>
              <a:rPr lang="en-US" sz="1700" dirty="0" err="1"/>
              <a:t>IPython</a:t>
            </a:r>
            <a:r>
              <a:rPr lang="en-US" sz="1700" dirty="0"/>
              <a:t> notebook, replace the path in this line with wherever you want the output file to be created:</a:t>
            </a:r>
          </a:p>
          <a:p>
            <a:pPr marL="0" indent="0">
              <a:buNone/>
            </a:pPr>
            <a:r>
              <a:rPr lang="en-US" sz="1700" dirty="0"/>
              <a:t>filename="C:\Users\gayat\ipythonnotebooks\categorization_output.txt"</a:t>
            </a:r>
          </a:p>
          <a:p>
            <a:pPr marL="0" indent="0">
              <a:buNone/>
            </a:pPr>
            <a:r>
              <a:rPr lang="en-US" sz="1700" dirty="0"/>
              <a:t>6. Run the CS410FedForums-Categorization </a:t>
            </a:r>
            <a:r>
              <a:rPr lang="en-US" sz="1700" dirty="0" err="1"/>
              <a:t>IPython</a:t>
            </a:r>
            <a:r>
              <a:rPr lang="en-US" sz="1700" dirty="0"/>
              <a:t> notebook.</a:t>
            </a:r>
          </a:p>
          <a:p>
            <a:pPr marL="0" indent="0">
              <a:buNone/>
            </a:pPr>
            <a:r>
              <a:rPr lang="en-US" sz="1700" dirty="0"/>
              <a:t>Note: See Deep Dive section for a brief description of how the prediction accuracy was evaluated</a:t>
            </a:r>
          </a:p>
        </p:txBody>
      </p:sp>
      <p:pic>
        <p:nvPicPr>
          <p:cNvPr id="4" name="Audio 3">
            <a:hlinkClick r:id="" action="ppaction://media"/>
            <a:extLst>
              <a:ext uri="{FF2B5EF4-FFF2-40B4-BE49-F238E27FC236}">
                <a16:creationId xmlns:a16="http://schemas.microsoft.com/office/drawing/2014/main" id="{CC75280C-AF7D-4D14-9A46-D7B00A9E14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16948598"/>
      </p:ext>
    </p:extLst>
  </p:cSld>
  <p:clrMapOvr>
    <a:masterClrMapping/>
  </p:clrMapOvr>
  <mc:AlternateContent xmlns:mc="http://schemas.openxmlformats.org/markup-compatibility/2006">
    <mc:Choice xmlns:p14="http://schemas.microsoft.com/office/powerpoint/2010/main" Requires="p14">
      <p:transition spd="slow" p14:dur="2000" advTm="51716"/>
    </mc:Choice>
    <mc:Fallback>
      <p:transition spd="slow" advTm="51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782-BA98-4C40-B826-EDF51F660BA9}"/>
              </a:ext>
            </a:extLst>
          </p:cNvPr>
          <p:cNvSpPr>
            <a:spLocks noGrp="1"/>
          </p:cNvSpPr>
          <p:nvPr>
            <p:ph type="title"/>
          </p:nvPr>
        </p:nvSpPr>
        <p:spPr>
          <a:xfrm>
            <a:off x="1219899" y="133445"/>
            <a:ext cx="9601200" cy="874552"/>
          </a:xfrm>
        </p:spPr>
        <p:txBody>
          <a:bodyPr/>
          <a:lstStyle/>
          <a:p>
            <a:r>
              <a:rPr lang="en-US" dirty="0"/>
              <a:t>Demo Screenshots</a:t>
            </a:r>
          </a:p>
        </p:txBody>
      </p:sp>
      <p:sp>
        <p:nvSpPr>
          <p:cNvPr id="3" name="Content Placeholder 2">
            <a:extLst>
              <a:ext uri="{FF2B5EF4-FFF2-40B4-BE49-F238E27FC236}">
                <a16:creationId xmlns:a16="http://schemas.microsoft.com/office/drawing/2014/main" id="{EE3B1611-4359-4E85-9145-173F7C566F4A}"/>
              </a:ext>
            </a:extLst>
          </p:cNvPr>
          <p:cNvSpPr>
            <a:spLocks noGrp="1"/>
          </p:cNvSpPr>
          <p:nvPr>
            <p:ph idx="1"/>
          </p:nvPr>
        </p:nvSpPr>
        <p:spPr>
          <a:xfrm>
            <a:off x="1219899" y="813732"/>
            <a:ext cx="9601200" cy="3581400"/>
          </a:xfrm>
        </p:spPr>
        <p:txBody>
          <a:bodyPr/>
          <a:lstStyle/>
          <a:p>
            <a:r>
              <a:rPr lang="en-US" dirty="0"/>
              <a:t>Part 2: Training the classifier</a:t>
            </a:r>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DEBC358F-75E5-4E67-AB56-34993616F2BA}"/>
              </a:ext>
            </a:extLst>
          </p:cNvPr>
          <p:cNvPicPr>
            <a:picLocks noChangeAspect="1"/>
          </p:cNvPicPr>
          <p:nvPr/>
        </p:nvPicPr>
        <p:blipFill>
          <a:blip r:embed="rId4"/>
          <a:stretch>
            <a:fillRect/>
          </a:stretch>
        </p:blipFill>
        <p:spPr>
          <a:xfrm>
            <a:off x="1104856" y="1219070"/>
            <a:ext cx="5740561" cy="1227824"/>
          </a:xfrm>
          <a:prstGeom prst="rect">
            <a:avLst/>
          </a:prstGeom>
        </p:spPr>
      </p:pic>
      <p:pic>
        <p:nvPicPr>
          <p:cNvPr id="5" name="Picture 4">
            <a:extLst>
              <a:ext uri="{FF2B5EF4-FFF2-40B4-BE49-F238E27FC236}">
                <a16:creationId xmlns:a16="http://schemas.microsoft.com/office/drawing/2014/main" id="{83A7FFAD-DCA4-4BCC-84CF-B1AAF8DC4DF3}"/>
              </a:ext>
            </a:extLst>
          </p:cNvPr>
          <p:cNvPicPr>
            <a:picLocks noChangeAspect="1"/>
          </p:cNvPicPr>
          <p:nvPr/>
        </p:nvPicPr>
        <p:blipFill>
          <a:blip r:embed="rId5"/>
          <a:stretch>
            <a:fillRect/>
          </a:stretch>
        </p:blipFill>
        <p:spPr>
          <a:xfrm>
            <a:off x="1104856" y="2547152"/>
            <a:ext cx="5807672" cy="4177403"/>
          </a:xfrm>
          <a:prstGeom prst="rect">
            <a:avLst/>
          </a:prstGeom>
        </p:spPr>
      </p:pic>
      <p:pic>
        <p:nvPicPr>
          <p:cNvPr id="8" name="Audio 7">
            <a:hlinkClick r:id="" action="ppaction://media"/>
            <a:extLst>
              <a:ext uri="{FF2B5EF4-FFF2-40B4-BE49-F238E27FC236}">
                <a16:creationId xmlns:a16="http://schemas.microsoft.com/office/drawing/2014/main" id="{5AB24187-64BF-4870-BE39-A426D6100A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735768"/>
      </p:ext>
    </p:extLst>
  </p:cSld>
  <p:clrMapOvr>
    <a:masterClrMapping/>
  </p:clrMapOvr>
  <mc:AlternateContent xmlns:mc="http://schemas.openxmlformats.org/markup-compatibility/2006">
    <mc:Choice xmlns:p14="http://schemas.microsoft.com/office/powerpoint/2010/main" Requires="p14">
      <p:transition spd="slow" p14:dur="2000" advTm="16195"/>
    </mc:Choice>
    <mc:Fallback>
      <p:transition spd="slow" advTm="1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741</TotalTime>
  <Words>2010</Words>
  <Application>Microsoft Office PowerPoint</Application>
  <PresentationFormat>Widescreen</PresentationFormat>
  <Paragraphs>171</Paragraphs>
  <Slides>27</Slides>
  <Notes>0</Notes>
  <HiddenSlides>0</HiddenSlides>
  <MMClips>27</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Franklin Gothic Book</vt:lpstr>
      <vt:lpstr>Crop</vt:lpstr>
      <vt:lpstr>  Federated Portal for Finance Forums </vt:lpstr>
      <vt:lpstr>Objective</vt:lpstr>
      <vt:lpstr>High Level Approach</vt:lpstr>
      <vt:lpstr>Steps to execute</vt:lpstr>
      <vt:lpstr>Demo Screenshots</vt:lpstr>
      <vt:lpstr>Demo Screenshots</vt:lpstr>
      <vt:lpstr>Demo Screenshots</vt:lpstr>
      <vt:lpstr>Steps to execute</vt:lpstr>
      <vt:lpstr>Demo Screenshots</vt:lpstr>
      <vt:lpstr>Demo Screenshots</vt:lpstr>
      <vt:lpstr>Demo Screenshots</vt:lpstr>
      <vt:lpstr>Steps to execute</vt:lpstr>
      <vt:lpstr>Demo Screenshots</vt:lpstr>
      <vt:lpstr>Demo Screenshots</vt:lpstr>
      <vt:lpstr>Demo Screenshots</vt:lpstr>
      <vt:lpstr>Steps to execute</vt:lpstr>
      <vt:lpstr>Demo Screenshots</vt:lpstr>
      <vt:lpstr>Deep Dive &amp;  Learnings</vt:lpstr>
      <vt:lpstr>Part 1: Crawl the websites to get the forum threads </vt:lpstr>
      <vt:lpstr>Part 1: Building a web crawler-Learnings</vt:lpstr>
      <vt:lpstr>Part 2: Training the classifier</vt:lpstr>
      <vt:lpstr>Part 2: Training the classifier-Learnings</vt:lpstr>
      <vt:lpstr>Part 3: Topic Map construction </vt:lpstr>
      <vt:lpstr>Part 3: Topic Map construction-Learnings </vt:lpstr>
      <vt:lpstr>Part 4: Visualization of Thread Topics  </vt:lpstr>
      <vt:lpstr>Part 4: Visualization of Topics-Learnings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gayatri balakrishnan</dc:creator>
  <cp:lastModifiedBy>gayatri balakrishnan</cp:lastModifiedBy>
  <cp:revision>54</cp:revision>
  <dcterms:created xsi:type="dcterms:W3CDTF">2017-12-21T17:40:21Z</dcterms:created>
  <dcterms:modified xsi:type="dcterms:W3CDTF">2017-12-22T06:01:58Z</dcterms:modified>
</cp:coreProperties>
</file>